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664" r:id="rId2"/>
    <p:sldId id="479" r:id="rId3"/>
    <p:sldId id="546" r:id="rId4"/>
    <p:sldId id="547" r:id="rId5"/>
    <p:sldId id="482" r:id="rId6"/>
    <p:sldId id="666" r:id="rId7"/>
    <p:sldId id="483" r:id="rId8"/>
    <p:sldId id="486" r:id="rId9"/>
    <p:sldId id="487" r:id="rId10"/>
    <p:sldId id="667" r:id="rId11"/>
    <p:sldId id="485" r:id="rId12"/>
    <p:sldId id="488" r:id="rId13"/>
    <p:sldId id="489" r:id="rId14"/>
    <p:sldId id="491" r:id="rId15"/>
    <p:sldId id="490" r:id="rId16"/>
    <p:sldId id="493" r:id="rId17"/>
    <p:sldId id="492" r:id="rId18"/>
    <p:sldId id="505" r:id="rId19"/>
    <p:sldId id="506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31F5C-8E08-4F2C-BA84-DA3F5359874F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FF41A-1E4D-4365-B4C2-4A89E7A5AA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1651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02A70-1145-3815-5D59-70ED42323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8374E16-7FB4-213A-E7BC-4B594D2654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0099A2A-6490-BF6E-82BA-B3C5BD466D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3C0BE58-B3E0-23F7-12B8-55E505BE34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E1D939-3E60-4063-B05E-56844F97CE6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3918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02A70-1145-3815-5D59-70ED42323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8374E16-7FB4-213A-E7BC-4B594D2654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0099A2A-6490-BF6E-82BA-B3C5BD466D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3C0BE58-B3E0-23F7-12B8-55E505BE34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E1D939-3E60-4063-B05E-56844F97CE6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518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02A70-1145-3815-5D59-70ED42323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8374E16-7FB4-213A-E7BC-4B594D2654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0099A2A-6490-BF6E-82BA-B3C5BD466D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3C0BE58-B3E0-23F7-12B8-55E505BE34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E1D939-3E60-4063-B05E-56844F97CE6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5077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7251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843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1323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67E135-BC6B-ED0F-3D14-0C4D6789B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A23E05C-8074-39F4-9B21-5D4565A3C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95D8EE-C677-AD93-1CC6-1A3A7EBC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5DFF-46B0-457A-86BD-D3B793873A31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3589F3D-7555-BE5E-B0DB-165423F9A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424BB0-B49B-25C2-9A6C-19F471AC3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C2B8-A4E2-445B-884D-47C30CF42B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590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5296E9-87C2-BBEA-9A7C-FB2EF69E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187B4CB-9B49-19B1-A19A-C4CB73D17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FD1831-2F0A-B5C2-AA51-ED5B4D52C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5DFF-46B0-457A-86BD-D3B793873A31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E82E71-0373-0ACD-5C9A-FE9913CFF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CDD2E8-3E6E-B37E-3D30-1B3CE8C9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C2B8-A4E2-445B-884D-47C30CF42B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916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0AF2FA8-7A83-A17A-1798-C24C875443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5202ACC-D9A4-11A7-7350-DD46667114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424A0E9-F46B-E613-953C-F45FC52E0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5DFF-46B0-457A-86BD-D3B793873A31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806CE8-4D09-8008-3BE8-F47B7542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9F74E8-D55E-17A3-942E-F9724D512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C2B8-A4E2-445B-884D-47C30CF42B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732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308CC3-140F-98FE-0191-AEC0CB077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26D15F-6F30-D964-F4D3-1DB2600C8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2E9B84-982A-B26B-724E-63CC9E92F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5DFF-46B0-457A-86BD-D3B793873A31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BF06CE-CBE3-7F37-5C02-E68EF42A6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E79C9C-5B35-925C-5A15-8E5AFA59D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C2B8-A4E2-445B-884D-47C30CF42B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6876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BFF512-2468-3E38-2430-4798C03F1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72B1F8D-97A6-41EB-2B4C-EF2D71936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73CBBAA-0BE5-D666-B971-75C9D7632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5DFF-46B0-457A-86BD-D3B793873A31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E5B5014-AE0D-05A4-54D1-3830A927E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C66623-729D-41E4-8791-A7CB394A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C2B8-A4E2-445B-884D-47C30CF42B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321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878740-024C-3FB6-99E3-71EA599CB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2D891B-452D-3633-CC94-EA5128D77C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D492012-A574-EA65-4DD4-78FF11AA8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62CF49-A47F-D3C1-6439-BEB5771BD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5DFF-46B0-457A-86BD-D3B793873A31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D2298EF-D553-730C-0586-DBCD7FA7D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56A3695-7E84-C15F-5584-4E053627A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C2B8-A4E2-445B-884D-47C30CF42B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087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D7979B-86AD-15C5-6CBE-54012BE5F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FF630C4-8DCB-AF38-A546-8A6973743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1B452BF-7B33-F606-0488-CC31D5023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2FEDBB0-0F5D-25D9-F420-A54B22F18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1FE58D6-88F6-681B-E545-AB793B5837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FA8E0AA-8114-CECD-34A4-6B31FDE56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5DFF-46B0-457A-86BD-D3B793873A31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264098A-4CE0-EA7E-F48C-DAA32A09B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56FF2ED-A9A0-D4F4-2137-CE54073C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C2B8-A4E2-445B-884D-47C30CF42B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65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4FC2C0-D484-7375-03E3-B60A8B31A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A604635-5BC5-8C59-C319-D553119D2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5DFF-46B0-457A-86BD-D3B793873A31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3A11B18-27BA-86F7-6AA8-8B579A251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8EC456A-30FB-23AB-4FE3-BD54D5B78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C2B8-A4E2-445B-884D-47C30CF42B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248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98E82B4-992F-D2A6-3ADC-C3551514C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5DFF-46B0-457A-86BD-D3B793873A31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ACACF14-4108-78F2-EC4B-9A09EEDC7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A925B66-76E1-3CDE-1E9C-0813FCD2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C2B8-A4E2-445B-884D-47C30CF42B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953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73FF16-AD14-E115-EEA6-46AF5410C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8785FF-C5EE-5B68-A434-EC41CD81F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9F45D0D-3552-2FDA-DE8B-561088364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C003509-70FB-0110-8588-48F35590D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5DFF-46B0-457A-86BD-D3B793873A31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A4849E-3EA6-4DD8-4A6C-B47F7A98E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2317B4F-6084-0EA0-3822-88F2D0075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C2B8-A4E2-445B-884D-47C30CF42B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298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004EB2-E08A-C203-3BB8-1F741ABD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C6408D5-EE54-2920-1E16-2278B0131D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C02C686-53D2-74C6-1AE7-F65D3367D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2278A2-0FE5-0951-E003-2250E9E28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5DFF-46B0-457A-86BD-D3B793873A31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B6BF2A-2253-B01A-2109-212195942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F7FE17B-1DA0-3838-97E1-CDB7C7F6F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C2B8-A4E2-445B-884D-47C30CF42B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528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CF4D573-B6A0-4355-2D26-BD1DD4F5D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3D6F901-D377-80B9-843F-6309B86DD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7BE599-C8CA-D517-B999-632448793C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2E5DFF-46B0-457A-86BD-D3B793873A31}" type="datetimeFigureOut">
              <a:rPr lang="zh-CN" altLang="en-US" smtClean="0"/>
              <a:t>2024/6/2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671890-2BD5-0D9E-7FFF-33951EDABA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474E7B-C498-11CB-4E61-00694A81C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14C2B8-A4E2-445B-884D-47C30CF42B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097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1.svg"/><Relationship Id="rId7" Type="http://schemas.openxmlformats.org/officeDocument/2006/relationships/image" Target="../media/image2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23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sv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sv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6C54B-5623-E712-61BF-7DCCDB825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F1EAB96-23E2-0044-B831-2820D22D44F4}"/>
              </a:ext>
            </a:extLst>
          </p:cNvPr>
          <p:cNvSpPr txBox="1"/>
          <p:nvPr/>
        </p:nvSpPr>
        <p:spPr>
          <a:xfrm>
            <a:off x="2300523" y="3309046"/>
            <a:ext cx="7590954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800" b="1" kern="0" dirty="0">
                <a:solidFill>
                  <a:srgbClr val="4472C4">
                    <a:lumMod val="50000"/>
                  </a:srgbClr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rPr>
              <a:t>一</a:t>
            </a: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汉仪尚巍手书W" panose="00020600040101010101" pitchFamily="18" charset="-122"/>
                <a:ea typeface="汉仪尚巍手书W" panose="00020600040101010101" pitchFamily="18" charset="-122"/>
                <a:cs typeface="+mn-cs"/>
              </a:rPr>
              <a:t>、</a:t>
            </a:r>
            <a:r>
              <a:rPr lang="zh-CN" altLang="en-US" sz="4800" b="1" kern="0" dirty="0">
                <a:solidFill>
                  <a:srgbClr val="4472C4">
                    <a:lumMod val="50000"/>
                  </a:srgbClr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rPr>
              <a:t>二审程序</a:t>
            </a:r>
            <a:endParaRPr kumimoji="0" lang="en-US" altLang="zh-CN" sz="6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汉仪尚巍手书W" panose="00020600040101010101" pitchFamily="18" charset="-122"/>
              <a:ea typeface="汉仪尚巍手书W" panose="00020600040101010101" pitchFamily="18" charset="-122"/>
              <a:cs typeface="Calibri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2B5D5E-F48B-9542-CA5F-DB08E61CFBE7}"/>
              </a:ext>
            </a:extLst>
          </p:cNvPr>
          <p:cNvSpPr txBox="1"/>
          <p:nvPr/>
        </p:nvSpPr>
        <p:spPr>
          <a:xfrm rot="5400000">
            <a:off x="6416358" y="-845127"/>
            <a:ext cx="984885" cy="500611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vert270" wrap="square" rtlCol="0"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5400" b="1">
                <a:solidFill>
                  <a:schemeClr val="tx1">
                    <a:lumMod val="65000"/>
                    <a:lumOff val="35000"/>
                  </a:schemeClr>
                </a:solidFill>
                <a:latin typeface="Agency FB" pitchFamily="34" charset="0"/>
                <a:ea typeface="微软雅黑" pitchFamily="34" charset="-122"/>
                <a:cs typeface="Calibri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汉仪尚巍手书W" panose="00020600040101010101" pitchFamily="18" charset="-122"/>
                <a:ea typeface="汉仪尚巍手书W" panose="00020600040101010101" pitchFamily="18" charset="-122"/>
                <a:cs typeface="Calibri" pitchFamily="34" charset="0"/>
              </a:rPr>
              <a:t>审判救济程序</a:t>
            </a:r>
          </a:p>
        </p:txBody>
      </p:sp>
    </p:spTree>
    <p:extLst>
      <p:ext uri="{BB962C8B-B14F-4D97-AF65-F5344CB8AC3E}">
        <p14:creationId xmlns:p14="http://schemas.microsoft.com/office/powerpoint/2010/main" val="9879144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6C54B-5623-E712-61BF-7DCCDB825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F1EAB96-23E2-0044-B831-2820D22D44F4}"/>
              </a:ext>
            </a:extLst>
          </p:cNvPr>
          <p:cNvSpPr txBox="1"/>
          <p:nvPr/>
        </p:nvSpPr>
        <p:spPr>
          <a:xfrm>
            <a:off x="2300523" y="3309046"/>
            <a:ext cx="7590954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800" b="1" kern="0">
                <a:solidFill>
                  <a:srgbClr val="4472C4">
                    <a:lumMod val="50000"/>
                  </a:srgbClr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rPr>
              <a:t>san</a:t>
            </a:r>
            <a:r>
              <a:rPr kumimoji="0" lang="zh-CN" altLang="en-US" sz="4800" b="1" i="0" u="none" strike="noStrike" kern="0" cap="none" spc="0" normalizeH="0" baseline="0" noProof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汉仪尚巍手书W" panose="00020600040101010101" pitchFamily="18" charset="-122"/>
                <a:ea typeface="汉仪尚巍手书W" panose="00020600040101010101" pitchFamily="18" charset="-122"/>
                <a:cs typeface="+mn-cs"/>
              </a:rPr>
              <a:t>、</a:t>
            </a: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汉仪尚巍手书W" panose="00020600040101010101" pitchFamily="18" charset="-122"/>
                <a:ea typeface="汉仪尚巍手书W" panose="00020600040101010101" pitchFamily="18" charset="-122"/>
                <a:cs typeface="+mn-cs"/>
              </a:rPr>
              <a:t>死刑复核程序</a:t>
            </a:r>
            <a:endParaRPr kumimoji="0" lang="en-US" altLang="zh-CN" sz="6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汉仪尚巍手书W" panose="00020600040101010101" pitchFamily="18" charset="-122"/>
              <a:ea typeface="汉仪尚巍手书W" panose="00020600040101010101" pitchFamily="18" charset="-122"/>
              <a:cs typeface="Calibri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2B5D5E-F48B-9542-CA5F-DB08E61CFBE7}"/>
              </a:ext>
            </a:extLst>
          </p:cNvPr>
          <p:cNvSpPr txBox="1"/>
          <p:nvPr/>
        </p:nvSpPr>
        <p:spPr>
          <a:xfrm rot="5400000">
            <a:off x="6416358" y="-845127"/>
            <a:ext cx="984885" cy="500611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vert270" wrap="square" rtlCol="0"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5400" b="1">
                <a:solidFill>
                  <a:schemeClr val="tx1">
                    <a:lumMod val="65000"/>
                    <a:lumOff val="35000"/>
                  </a:schemeClr>
                </a:solidFill>
                <a:latin typeface="Agency FB" pitchFamily="34" charset="0"/>
                <a:ea typeface="微软雅黑" pitchFamily="34" charset="-122"/>
                <a:cs typeface="Calibri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汉仪尚巍手书W" panose="00020600040101010101" pitchFamily="18" charset="-122"/>
                <a:ea typeface="汉仪尚巍手书W" panose="00020600040101010101" pitchFamily="18" charset="-122"/>
                <a:cs typeface="Calibri" pitchFamily="34" charset="0"/>
              </a:rPr>
              <a:t>审判救济程序</a:t>
            </a:r>
          </a:p>
        </p:txBody>
      </p:sp>
    </p:spTree>
    <p:extLst>
      <p:ext uri="{BB962C8B-B14F-4D97-AF65-F5344CB8AC3E}">
        <p14:creationId xmlns:p14="http://schemas.microsoft.com/office/powerpoint/2010/main" val="12390096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圆角矩形 1">
            <a:hlinkClick r:id="" action="ppaction://noaction"/>
          </p:cNvPr>
          <p:cNvSpPr/>
          <p:nvPr/>
        </p:nvSpPr>
        <p:spPr>
          <a:xfrm flipH="1">
            <a:off x="5370788" y="2273556"/>
            <a:ext cx="3188234" cy="2285189"/>
          </a:xfrm>
          <a:custGeom>
            <a:avLst/>
            <a:gdLst/>
            <a:ahLst/>
            <a:cxnLst/>
            <a:rect l="l" t="t" r="r" b="b"/>
            <a:pathLst>
              <a:path w="3096344" h="2219326">
                <a:moveTo>
                  <a:pt x="1109663" y="0"/>
                </a:moveTo>
                <a:lnTo>
                  <a:pt x="2483885" y="0"/>
                </a:lnTo>
                <a:cubicBezTo>
                  <a:pt x="1871035" y="0"/>
                  <a:pt x="1374222" y="496813"/>
                  <a:pt x="1374222" y="1109663"/>
                </a:cubicBezTo>
                <a:cubicBezTo>
                  <a:pt x="1374222" y="1722512"/>
                  <a:pt x="1871035" y="2219325"/>
                  <a:pt x="2483885" y="2219325"/>
                </a:cubicBezTo>
                <a:lnTo>
                  <a:pt x="3096344" y="2219325"/>
                </a:lnTo>
                <a:lnTo>
                  <a:pt x="3096344" y="2219326"/>
                </a:lnTo>
                <a:lnTo>
                  <a:pt x="1109663" y="2219325"/>
                </a:lnTo>
                <a:cubicBezTo>
                  <a:pt x="496813" y="2219325"/>
                  <a:pt x="0" y="1722512"/>
                  <a:pt x="0" y="1109663"/>
                </a:cubicBezTo>
                <a:cubicBezTo>
                  <a:pt x="0" y="496813"/>
                  <a:pt x="496813" y="0"/>
                  <a:pt x="1109663" y="0"/>
                </a:cubicBezTo>
                <a:close/>
              </a:path>
            </a:pathLst>
          </a:custGeom>
          <a:gradFill flip="none" rotWithShape="1">
            <a:gsLst>
              <a:gs pos="0">
                <a:srgbClr val="EAEAEA"/>
              </a:gs>
              <a:gs pos="51000">
                <a:sysClr val="window" lastClr="FFFFFF"/>
              </a:gs>
            </a:gsLst>
            <a:lin ang="0" scaled="1"/>
            <a:tileRect/>
          </a:gradFill>
          <a:ln w="12700" cap="flat" cmpd="sng" algn="ctr">
            <a:solidFill>
              <a:sysClr val="window" lastClr="FFFFFF"/>
            </a:solidFill>
            <a:prstDash val="solid"/>
          </a:ln>
          <a:effectLst>
            <a:outerShdw blurRad="406400" dist="38100" dir="10800000" sx="102000" sy="102000" algn="r" rotWithShape="0">
              <a:prstClr val="black">
                <a:alpha val="47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9" name="圆角矩形 1">
            <a:hlinkClick r:id="" action="ppaction://hlinkshowjump?jump=nextslide"/>
          </p:cNvPr>
          <p:cNvSpPr/>
          <p:nvPr/>
        </p:nvSpPr>
        <p:spPr>
          <a:xfrm>
            <a:off x="4258614" y="754"/>
            <a:ext cx="3188234" cy="2285189"/>
          </a:xfrm>
          <a:custGeom>
            <a:avLst/>
            <a:gdLst/>
            <a:ahLst/>
            <a:cxnLst/>
            <a:rect l="l" t="t" r="r" b="b"/>
            <a:pathLst>
              <a:path w="3096344" h="2219326">
                <a:moveTo>
                  <a:pt x="1109663" y="0"/>
                </a:moveTo>
                <a:lnTo>
                  <a:pt x="2483885" y="0"/>
                </a:lnTo>
                <a:cubicBezTo>
                  <a:pt x="1871035" y="0"/>
                  <a:pt x="1374222" y="496813"/>
                  <a:pt x="1374222" y="1109663"/>
                </a:cubicBezTo>
                <a:cubicBezTo>
                  <a:pt x="1374222" y="1722512"/>
                  <a:pt x="1871035" y="2219325"/>
                  <a:pt x="2483885" y="2219325"/>
                </a:cubicBezTo>
                <a:lnTo>
                  <a:pt x="3096344" y="2219325"/>
                </a:lnTo>
                <a:lnTo>
                  <a:pt x="3096344" y="2219326"/>
                </a:lnTo>
                <a:lnTo>
                  <a:pt x="1109663" y="2219325"/>
                </a:lnTo>
                <a:cubicBezTo>
                  <a:pt x="496813" y="2219325"/>
                  <a:pt x="0" y="1722512"/>
                  <a:pt x="0" y="1109663"/>
                </a:cubicBezTo>
                <a:cubicBezTo>
                  <a:pt x="0" y="496813"/>
                  <a:pt x="496813" y="0"/>
                  <a:pt x="1109663" y="0"/>
                </a:cubicBezTo>
                <a:close/>
              </a:path>
            </a:pathLst>
          </a:custGeom>
          <a:gradFill flip="none" rotWithShape="1">
            <a:gsLst>
              <a:gs pos="0">
                <a:srgbClr val="EAEAEA"/>
              </a:gs>
              <a:gs pos="51000">
                <a:sysClr val="window" lastClr="FFFFFF"/>
              </a:gs>
            </a:gsLst>
            <a:lin ang="0" scaled="1"/>
            <a:tileRect/>
          </a:gradFill>
          <a:ln w="12700" cap="flat" cmpd="sng" algn="ctr">
            <a:solidFill>
              <a:sysClr val="window" lastClr="FFFFFF"/>
            </a:solidFill>
            <a:prstDash val="solid"/>
          </a:ln>
          <a:effectLst>
            <a:outerShdw blurRad="406400" dist="38100" dir="10800000" sx="102000" sy="102000" algn="r" rotWithShape="0">
              <a:prstClr val="black">
                <a:alpha val="47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2" name="TextBox 21">
            <a:hlinkClick r:id="" action="ppaction://hlinkshowjump?jump=nextslide"/>
          </p:cNvPr>
          <p:cNvSpPr txBox="1"/>
          <p:nvPr/>
        </p:nvSpPr>
        <p:spPr>
          <a:xfrm>
            <a:off x="4532577" y="657060"/>
            <a:ext cx="1073922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zh-CN" sz="4800" b="1" ker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didas Unity" pitchFamily="2" charset="0"/>
                <a:ea typeface="Gungsuh" pitchFamily="18" charset="-127"/>
              </a:rPr>
              <a:t>01</a:t>
            </a:r>
            <a:endParaRPr lang="zh-CN" altLang="en-US" sz="4800" b="1" kern="0">
              <a:solidFill>
                <a:sysClr val="windowText" lastClr="000000">
                  <a:lumMod val="65000"/>
                  <a:lumOff val="35000"/>
                </a:sysClr>
              </a:solidFill>
              <a:latin typeface="Adidas Unity" pitchFamily="2" charset="0"/>
              <a:ea typeface="Gungsuh" pitchFamily="18" charset="-127"/>
            </a:endParaRPr>
          </a:p>
        </p:txBody>
      </p:sp>
      <p:sp>
        <p:nvSpPr>
          <p:cNvPr id="24" name="TextBox 23">
            <a:hlinkClick r:id="" action="ppaction://noaction"/>
          </p:cNvPr>
          <p:cNvSpPr txBox="1"/>
          <p:nvPr/>
        </p:nvSpPr>
        <p:spPr>
          <a:xfrm>
            <a:off x="7337553" y="2905701"/>
            <a:ext cx="1073922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zh-CN" sz="4800" b="1" ker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didas Unity" pitchFamily="2" charset="0"/>
                <a:ea typeface="Gungsuh" pitchFamily="18" charset="-127"/>
              </a:rPr>
              <a:t>02</a:t>
            </a:r>
            <a:endParaRPr lang="zh-CN" altLang="en-US" sz="4800" b="1" kern="0">
              <a:solidFill>
                <a:sysClr val="windowText" lastClr="000000">
                  <a:lumMod val="65000"/>
                  <a:lumOff val="35000"/>
                </a:sysClr>
              </a:solidFill>
              <a:latin typeface="Adidas Unity" pitchFamily="2" charset="0"/>
              <a:ea typeface="Gungsuh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 rot="5400000">
            <a:off x="7909137" y="3075736"/>
            <a:ext cx="4918462" cy="68082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vert270" wrap="square" rtlCol="0"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5400" b="1">
                <a:solidFill>
                  <a:schemeClr val="tx1">
                    <a:lumMod val="65000"/>
                    <a:lumOff val="35000"/>
                  </a:schemeClr>
                </a:solidFill>
                <a:latin typeface="Agency FB" pitchFamily="34" charset="0"/>
                <a:ea typeface="微软雅黑" pitchFamily="34" charset="-122"/>
                <a:cs typeface="Calibri" pitchFamily="34" charset="0"/>
              </a:defRPr>
            </a:lvl1pPr>
          </a:lstStyle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idas Unity" pitchFamily="2" charset="0"/>
              </a:rPr>
              <a:t>审判救济程序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01852" y="2985723"/>
            <a:ext cx="1704647" cy="954107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CN" altLang="en-US" sz="2800" b="1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  <a:cs typeface="Arial" pitchFamily="34" charset="0"/>
              </a:rPr>
              <a:t>死刑复核程序</a:t>
            </a:r>
            <a:endParaRPr lang="en-US" altLang="zh-CN" sz="2800" b="1" ker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77501" y="677671"/>
            <a:ext cx="2444131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CN" altLang="en-US" sz="2800" b="1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  <a:cs typeface="Arial" pitchFamily="34" charset="0"/>
              </a:rPr>
              <a:t>第二审程序</a:t>
            </a:r>
            <a:endParaRPr lang="en-US" altLang="zh-CN" sz="2800" b="1" ker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  <a:cs typeface="Arial" pitchFamily="34" charset="0"/>
            </a:endParaRPr>
          </a:p>
        </p:txBody>
      </p:sp>
      <p:sp>
        <p:nvSpPr>
          <p:cNvPr id="9" name="圆角矩形 1">
            <a:hlinkClick r:id="" action="ppaction://hlinkshowjump?jump=nextslide"/>
          </p:cNvPr>
          <p:cNvSpPr/>
          <p:nvPr/>
        </p:nvSpPr>
        <p:spPr>
          <a:xfrm>
            <a:off x="4258614" y="4546358"/>
            <a:ext cx="3188234" cy="2285189"/>
          </a:xfrm>
          <a:custGeom>
            <a:avLst/>
            <a:gdLst/>
            <a:ahLst/>
            <a:cxnLst/>
            <a:rect l="l" t="t" r="r" b="b"/>
            <a:pathLst>
              <a:path w="3096344" h="2219326">
                <a:moveTo>
                  <a:pt x="1109663" y="0"/>
                </a:moveTo>
                <a:lnTo>
                  <a:pt x="2483885" y="0"/>
                </a:lnTo>
                <a:cubicBezTo>
                  <a:pt x="1871035" y="0"/>
                  <a:pt x="1374222" y="496813"/>
                  <a:pt x="1374222" y="1109663"/>
                </a:cubicBezTo>
                <a:cubicBezTo>
                  <a:pt x="1374222" y="1722512"/>
                  <a:pt x="1871035" y="2219325"/>
                  <a:pt x="2483885" y="2219325"/>
                </a:cubicBezTo>
                <a:lnTo>
                  <a:pt x="3096344" y="2219325"/>
                </a:lnTo>
                <a:lnTo>
                  <a:pt x="3096344" y="2219326"/>
                </a:lnTo>
                <a:lnTo>
                  <a:pt x="1109663" y="2219325"/>
                </a:lnTo>
                <a:cubicBezTo>
                  <a:pt x="496813" y="2219325"/>
                  <a:pt x="0" y="1722512"/>
                  <a:pt x="0" y="1109663"/>
                </a:cubicBezTo>
                <a:cubicBezTo>
                  <a:pt x="0" y="496813"/>
                  <a:pt x="496813" y="0"/>
                  <a:pt x="1109663" y="0"/>
                </a:cubicBezTo>
                <a:close/>
              </a:path>
            </a:pathLst>
          </a:custGeom>
          <a:gradFill flip="none" rotWithShape="1">
            <a:gsLst>
              <a:gs pos="0">
                <a:srgbClr val="EAEAEA"/>
              </a:gs>
              <a:gs pos="51000">
                <a:sysClr val="window" lastClr="FFFFFF"/>
              </a:gs>
            </a:gsLst>
            <a:lin ang="0" scaled="1"/>
            <a:tileRect/>
          </a:gradFill>
          <a:ln w="12700" cap="flat" cmpd="sng" algn="ctr">
            <a:solidFill>
              <a:sysClr val="window" lastClr="FFFFFF"/>
            </a:solidFill>
            <a:prstDash val="solid"/>
          </a:ln>
          <a:effectLst>
            <a:outerShdw blurRad="406400" dist="38100" dir="10800000" sx="102000" sy="102000" algn="r" rotWithShape="0">
              <a:prstClr val="black">
                <a:alpha val="47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0" name="TextBox 21">
            <a:hlinkClick r:id="" action="ppaction://hlinkshowjump?jump=nextslide"/>
          </p:cNvPr>
          <p:cNvSpPr txBox="1"/>
          <p:nvPr/>
        </p:nvSpPr>
        <p:spPr>
          <a:xfrm>
            <a:off x="4532577" y="5202664"/>
            <a:ext cx="1073922" cy="698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zh-CN" sz="4800" b="1" ker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didas Unity" pitchFamily="2" charset="0"/>
                <a:ea typeface="Gungsuh" pitchFamily="18" charset="-127"/>
              </a:rPr>
              <a:t>03</a:t>
            </a:r>
            <a:endParaRPr lang="zh-CN" altLang="en-US" sz="4800" b="1" kern="0">
              <a:solidFill>
                <a:sysClr val="windowText" lastClr="000000">
                  <a:lumMod val="65000"/>
                  <a:lumOff val="35000"/>
                </a:sysClr>
              </a:solidFill>
              <a:latin typeface="Adidas Unity" pitchFamily="2" charset="0"/>
              <a:ea typeface="Gungsuh" pitchFamily="18" charset="-127"/>
            </a:endParaRPr>
          </a:p>
        </p:txBody>
      </p:sp>
      <p:sp>
        <p:nvSpPr>
          <p:cNvPr id="11" name="TextBox 27"/>
          <p:cNvSpPr txBox="1"/>
          <p:nvPr/>
        </p:nvSpPr>
        <p:spPr>
          <a:xfrm>
            <a:off x="6558494" y="5296926"/>
            <a:ext cx="1852981" cy="954107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CN" altLang="en-US" sz="2800" b="1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  <a:cs typeface="Arial" pitchFamily="34" charset="0"/>
              </a:rPr>
              <a:t>审判监督程序</a:t>
            </a:r>
            <a:endParaRPr lang="en-US" altLang="zh-CN" sz="2800" b="1" ker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7017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矩形: 圆角 42"/>
          <p:cNvSpPr/>
          <p:nvPr/>
        </p:nvSpPr>
        <p:spPr>
          <a:xfrm>
            <a:off x="7889566" y="1124146"/>
            <a:ext cx="3402056" cy="538628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1" y="435824"/>
            <a:ext cx="2826666" cy="445246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2000" b="1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审判监督程序的提起</a:t>
            </a:r>
            <a:endParaRPr lang="en-US" altLang="zh-CN" sz="2000" b="1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0318" y="2013746"/>
            <a:ext cx="2107122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当事人及其法定代理人、近亲属</a:t>
            </a:r>
          </a:p>
        </p:txBody>
      </p:sp>
      <p:sp>
        <p:nvSpPr>
          <p:cNvPr id="4" name="矩形 3"/>
          <p:cNvSpPr/>
          <p:nvPr/>
        </p:nvSpPr>
        <p:spPr>
          <a:xfrm>
            <a:off x="544638" y="3931569"/>
            <a:ext cx="155848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被侵权案外人</a:t>
            </a:r>
          </a:p>
        </p:txBody>
      </p:sp>
      <p:sp>
        <p:nvSpPr>
          <p:cNvPr id="5" name="矩形 4"/>
          <p:cNvSpPr/>
          <p:nvPr/>
        </p:nvSpPr>
        <p:spPr>
          <a:xfrm>
            <a:off x="3068360" y="3294071"/>
            <a:ext cx="96806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申诉</a:t>
            </a:r>
          </a:p>
        </p:txBody>
      </p:sp>
      <p:cxnSp>
        <p:nvCxnSpPr>
          <p:cNvPr id="6" name="连接符: 肘形 5"/>
          <p:cNvCxnSpPr>
            <a:cxnSpLocks/>
            <a:stCxn id="3" idx="3"/>
            <a:endCxn id="5" idx="1"/>
          </p:cNvCxnSpPr>
          <p:nvPr/>
        </p:nvCxnSpPr>
        <p:spPr>
          <a:xfrm>
            <a:off x="2377440" y="2706244"/>
            <a:ext cx="690920" cy="849437"/>
          </a:xfrm>
          <a:prstGeom prst="bentConnector3">
            <a:avLst>
              <a:gd name="adj1" fmla="val 50000"/>
            </a:avLst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连接符: 肘形 8"/>
          <p:cNvCxnSpPr>
            <a:cxnSpLocks/>
            <a:stCxn id="4" idx="3"/>
            <a:endCxn id="5" idx="1"/>
          </p:cNvCxnSpPr>
          <p:nvPr/>
        </p:nvCxnSpPr>
        <p:spPr>
          <a:xfrm flipV="1">
            <a:off x="2103119" y="3555681"/>
            <a:ext cx="965241" cy="852942"/>
          </a:xfrm>
          <a:prstGeom prst="bentConnector3">
            <a:avLst>
              <a:gd name="adj1" fmla="val 63533"/>
            </a:avLst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1404668" y="5545443"/>
            <a:ext cx="118107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人大代表</a:t>
            </a:r>
          </a:p>
        </p:txBody>
      </p:sp>
      <p:sp>
        <p:nvSpPr>
          <p:cNvPr id="17" name="矩形 16"/>
          <p:cNvSpPr/>
          <p:nvPr/>
        </p:nvSpPr>
        <p:spPr>
          <a:xfrm>
            <a:off x="3335559" y="5545443"/>
            <a:ext cx="1014373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机关媒体</a:t>
            </a:r>
          </a:p>
        </p:txBody>
      </p:sp>
      <p:sp>
        <p:nvSpPr>
          <p:cNvPr id="18" name="矩形 17"/>
          <p:cNvSpPr/>
          <p:nvPr/>
        </p:nvSpPr>
        <p:spPr>
          <a:xfrm>
            <a:off x="3068360" y="4362456"/>
            <a:ext cx="96806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监督</a:t>
            </a:r>
          </a:p>
        </p:txBody>
      </p:sp>
      <p:cxnSp>
        <p:nvCxnSpPr>
          <p:cNvPr id="19" name="连接符: 肘形 18"/>
          <p:cNvCxnSpPr>
            <a:cxnSpLocks/>
            <a:stCxn id="16" idx="0"/>
            <a:endCxn id="18" idx="2"/>
          </p:cNvCxnSpPr>
          <p:nvPr/>
        </p:nvCxnSpPr>
        <p:spPr>
          <a:xfrm rot="5400000" flipH="1" flipV="1">
            <a:off x="2443914" y="4436967"/>
            <a:ext cx="659767" cy="1557187"/>
          </a:xfrm>
          <a:prstGeom prst="bentConnector3">
            <a:avLst>
              <a:gd name="adj1" fmla="val 50000"/>
            </a:avLst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连接符: 肘形 21"/>
          <p:cNvCxnSpPr>
            <a:cxnSpLocks/>
            <a:stCxn id="17" idx="0"/>
            <a:endCxn id="18" idx="2"/>
          </p:cNvCxnSpPr>
          <p:nvPr/>
        </p:nvCxnSpPr>
        <p:spPr>
          <a:xfrm rot="16200000" flipV="1">
            <a:off x="3367686" y="5070382"/>
            <a:ext cx="659767" cy="290355"/>
          </a:xfrm>
          <a:prstGeom prst="bentConnector3">
            <a:avLst>
              <a:gd name="adj1" fmla="val 50000"/>
            </a:avLst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组合 24"/>
          <p:cNvGrpSpPr/>
          <p:nvPr/>
        </p:nvGrpSpPr>
        <p:grpSpPr>
          <a:xfrm>
            <a:off x="8137928" y="1187326"/>
            <a:ext cx="1176781" cy="1236947"/>
            <a:chOff x="7565958" y="1293466"/>
            <a:chExt cx="1176781" cy="1236947"/>
          </a:xfrm>
        </p:grpSpPr>
        <p:pic>
          <p:nvPicPr>
            <p:cNvPr id="26" name="图形 25" descr="法槌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4163" y="1293466"/>
              <a:ext cx="860372" cy="860372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</p:pic>
        <p:sp>
          <p:nvSpPr>
            <p:cNvPr id="27" name="矩形 26"/>
            <p:cNvSpPr/>
            <p:nvPr/>
          </p:nvSpPr>
          <p:spPr>
            <a:xfrm>
              <a:off x="7565958" y="2161081"/>
              <a:ext cx="1176781" cy="36933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最高法院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9673210" y="1187327"/>
            <a:ext cx="1608786" cy="1209920"/>
            <a:chOff x="580378" y="2723448"/>
            <a:chExt cx="1662200" cy="1250092"/>
          </a:xfrm>
        </p:grpSpPr>
        <p:sp>
          <p:nvSpPr>
            <p:cNvPr id="29" name="矩形 28"/>
            <p:cNvSpPr/>
            <p:nvPr/>
          </p:nvSpPr>
          <p:spPr>
            <a:xfrm>
              <a:off x="580378" y="3591945"/>
              <a:ext cx="1662200" cy="38159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0070C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最高检察院</a:t>
              </a:r>
            </a:p>
          </p:txBody>
        </p:sp>
        <p:pic>
          <p:nvPicPr>
            <p:cNvPr id="30" name="图形 29" descr="警笛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28239" y="2723448"/>
              <a:ext cx="966477" cy="966477"/>
            </a:xfrm>
            <a:prstGeom prst="rect">
              <a:avLst/>
            </a:prstGeom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1" name="组合 30"/>
          <p:cNvGrpSpPr/>
          <p:nvPr/>
        </p:nvGrpSpPr>
        <p:grpSpPr>
          <a:xfrm>
            <a:off x="8137928" y="3148029"/>
            <a:ext cx="1253447" cy="1170459"/>
            <a:chOff x="7538114" y="1293466"/>
            <a:chExt cx="1349759" cy="1260394"/>
          </a:xfrm>
        </p:grpSpPr>
        <p:pic>
          <p:nvPicPr>
            <p:cNvPr id="32" name="图形 31" descr="法槌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4163" y="1293466"/>
              <a:ext cx="860372" cy="860372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</p:pic>
        <p:sp>
          <p:nvSpPr>
            <p:cNvPr id="33" name="矩形 32"/>
            <p:cNvSpPr/>
            <p:nvPr/>
          </p:nvSpPr>
          <p:spPr>
            <a:xfrm>
              <a:off x="7538114" y="2156149"/>
              <a:ext cx="1349759" cy="397711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上级法院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9729893" y="3146100"/>
            <a:ext cx="1493992" cy="1149940"/>
            <a:chOff x="580378" y="2723448"/>
            <a:chExt cx="1662200" cy="1279412"/>
          </a:xfrm>
        </p:grpSpPr>
        <p:sp>
          <p:nvSpPr>
            <p:cNvPr id="35" name="矩形 34"/>
            <p:cNvSpPr/>
            <p:nvPr/>
          </p:nvSpPr>
          <p:spPr>
            <a:xfrm>
              <a:off x="580378" y="3591945"/>
              <a:ext cx="1662200" cy="41091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0070C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上级检察院</a:t>
              </a:r>
            </a:p>
          </p:txBody>
        </p:sp>
        <p:pic>
          <p:nvPicPr>
            <p:cNvPr id="36" name="图形 35" descr="警笛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28239" y="2723448"/>
              <a:ext cx="966477" cy="966477"/>
            </a:xfrm>
            <a:prstGeom prst="rect">
              <a:avLst/>
            </a:prstGeom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7" name="组合 36"/>
          <p:cNvGrpSpPr/>
          <p:nvPr/>
        </p:nvGrpSpPr>
        <p:grpSpPr>
          <a:xfrm>
            <a:off x="6446238" y="4829025"/>
            <a:ext cx="1279886" cy="1138722"/>
            <a:chOff x="7484685" y="1293466"/>
            <a:chExt cx="1431236" cy="1273378"/>
          </a:xfrm>
        </p:grpSpPr>
        <p:pic>
          <p:nvPicPr>
            <p:cNvPr id="38" name="图形 37" descr="法槌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4163" y="1293466"/>
              <a:ext cx="860372" cy="860372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</p:pic>
        <p:sp>
          <p:nvSpPr>
            <p:cNvPr id="39" name="矩形 38"/>
            <p:cNvSpPr/>
            <p:nvPr/>
          </p:nvSpPr>
          <p:spPr>
            <a:xfrm>
              <a:off x="7484685" y="2153838"/>
              <a:ext cx="1431236" cy="413006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原审法院</a:t>
              </a:r>
            </a:p>
          </p:txBody>
        </p:sp>
      </p:grpSp>
      <p:cxnSp>
        <p:nvCxnSpPr>
          <p:cNvPr id="44" name="连接符: 肘形 43"/>
          <p:cNvCxnSpPr>
            <a:cxnSpLocks/>
            <a:stCxn id="5" idx="2"/>
            <a:endCxn id="38" idx="0"/>
          </p:cNvCxnSpPr>
          <p:nvPr/>
        </p:nvCxnSpPr>
        <p:spPr>
          <a:xfrm rot="16200000" flipH="1">
            <a:off x="4792872" y="2576810"/>
            <a:ext cx="1011734" cy="3492696"/>
          </a:xfrm>
          <a:prstGeom prst="bentConnector3">
            <a:avLst>
              <a:gd name="adj1" fmla="val 50000"/>
            </a:avLst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连接符: 肘形 46"/>
          <p:cNvCxnSpPr>
            <a:cxnSpLocks/>
            <a:stCxn id="18" idx="3"/>
            <a:endCxn id="43" idx="2"/>
          </p:cNvCxnSpPr>
          <p:nvPr/>
        </p:nvCxnSpPr>
        <p:spPr>
          <a:xfrm>
            <a:off x="4036422" y="4624066"/>
            <a:ext cx="5554172" cy="1886369"/>
          </a:xfrm>
          <a:prstGeom prst="bentConnector4">
            <a:avLst>
              <a:gd name="adj1" fmla="val 16451"/>
              <a:gd name="adj2" fmla="val 112119"/>
            </a:avLst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矩形 50"/>
          <p:cNvSpPr/>
          <p:nvPr/>
        </p:nvSpPr>
        <p:spPr>
          <a:xfrm>
            <a:off x="8468023" y="266662"/>
            <a:ext cx="210712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启动主体</a:t>
            </a:r>
          </a:p>
        </p:txBody>
      </p:sp>
      <p:pic>
        <p:nvPicPr>
          <p:cNvPr id="52" name="图形 51" descr="带齿轮的头部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79466" y="4747857"/>
            <a:ext cx="650529" cy="650529"/>
          </a:xfrm>
          <a:prstGeom prst="rect">
            <a:avLst/>
          </a:prstGeom>
        </p:spPr>
      </p:pic>
      <p:pic>
        <p:nvPicPr>
          <p:cNvPr id="53" name="图形 52" descr="会议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004874" y="4760619"/>
            <a:ext cx="650529" cy="650529"/>
          </a:xfrm>
          <a:prstGeom prst="rect">
            <a:avLst/>
          </a:prstGeom>
        </p:spPr>
      </p:pic>
      <p:sp>
        <p:nvSpPr>
          <p:cNvPr id="55" name="矩形 54"/>
          <p:cNvSpPr/>
          <p:nvPr/>
        </p:nvSpPr>
        <p:spPr>
          <a:xfrm>
            <a:off x="8225080" y="5410885"/>
            <a:ext cx="1340123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0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本院院长</a:t>
            </a:r>
          </a:p>
        </p:txBody>
      </p:sp>
      <p:cxnSp>
        <p:nvCxnSpPr>
          <p:cNvPr id="63" name="连接符: 肘形 62"/>
          <p:cNvCxnSpPr>
            <a:cxnSpLocks/>
            <a:stCxn id="38" idx="3"/>
            <a:endCxn id="5" idx="3"/>
          </p:cNvCxnSpPr>
          <p:nvPr/>
        </p:nvCxnSpPr>
        <p:spPr>
          <a:xfrm flipH="1" flipV="1">
            <a:off x="4036422" y="3555681"/>
            <a:ext cx="3393360" cy="1658039"/>
          </a:xfrm>
          <a:prstGeom prst="bentConnector3">
            <a:avLst>
              <a:gd name="adj1" fmla="val -6737"/>
            </a:avLst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矩形 77"/>
          <p:cNvSpPr/>
          <p:nvPr/>
        </p:nvSpPr>
        <p:spPr>
          <a:xfrm>
            <a:off x="5142471" y="3620280"/>
            <a:ext cx="264882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400" b="1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3-6</a:t>
            </a:r>
            <a:r>
              <a:rPr lang="zh-CN" altLang="en-US" sz="2400" b="1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个月内处理</a:t>
            </a:r>
            <a:endParaRPr lang="zh-CN" altLang="en-US" sz="2400" b="1" cap="none" spc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cxnSp>
        <p:nvCxnSpPr>
          <p:cNvPr id="79" name="连接符: 肘形 78"/>
          <p:cNvCxnSpPr>
            <a:cxnSpLocks/>
            <a:stCxn id="5" idx="0"/>
            <a:endCxn id="32" idx="0"/>
          </p:cNvCxnSpPr>
          <p:nvPr/>
        </p:nvCxnSpPr>
        <p:spPr>
          <a:xfrm rot="5400000" flipH="1" flipV="1">
            <a:off x="6058270" y="642150"/>
            <a:ext cx="146042" cy="5157800"/>
          </a:xfrm>
          <a:prstGeom prst="bentConnector3">
            <a:avLst>
              <a:gd name="adj1" fmla="val 256530"/>
            </a:avLst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矩形 85"/>
          <p:cNvSpPr/>
          <p:nvPr/>
        </p:nvSpPr>
        <p:spPr>
          <a:xfrm>
            <a:off x="4859170" y="2339989"/>
            <a:ext cx="24812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不服决定，申诉</a:t>
            </a:r>
          </a:p>
        </p:txBody>
      </p:sp>
      <p:cxnSp>
        <p:nvCxnSpPr>
          <p:cNvPr id="89" name="连接符: 肘形 88"/>
          <p:cNvCxnSpPr>
            <a:cxnSpLocks/>
            <a:stCxn id="18" idx="3"/>
            <a:endCxn id="39" idx="2"/>
          </p:cNvCxnSpPr>
          <p:nvPr/>
        </p:nvCxnSpPr>
        <p:spPr>
          <a:xfrm>
            <a:off x="4036422" y="4624066"/>
            <a:ext cx="3049759" cy="1343681"/>
          </a:xfrm>
          <a:prstGeom prst="bentConnector4">
            <a:avLst>
              <a:gd name="adj1" fmla="val 39508"/>
              <a:gd name="adj2" fmla="val 117013"/>
            </a:avLst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矩形 101"/>
          <p:cNvSpPr/>
          <p:nvPr/>
        </p:nvSpPr>
        <p:spPr>
          <a:xfrm>
            <a:off x="9540744" y="5404956"/>
            <a:ext cx="1665973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0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审判委员会</a:t>
            </a:r>
          </a:p>
        </p:txBody>
      </p:sp>
      <p:cxnSp>
        <p:nvCxnSpPr>
          <p:cNvPr id="104" name="直接箭头连接符 103"/>
          <p:cNvCxnSpPr>
            <a:cxnSpLocks/>
            <a:stCxn id="52" idx="3"/>
            <a:endCxn id="53" idx="1"/>
          </p:cNvCxnSpPr>
          <p:nvPr/>
        </p:nvCxnSpPr>
        <p:spPr>
          <a:xfrm>
            <a:off x="9229995" y="5073122"/>
            <a:ext cx="774879" cy="127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矩形 107"/>
          <p:cNvSpPr/>
          <p:nvPr/>
        </p:nvSpPr>
        <p:spPr>
          <a:xfrm>
            <a:off x="8469803" y="5805066"/>
            <a:ext cx="86985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提起</a:t>
            </a:r>
          </a:p>
        </p:txBody>
      </p:sp>
      <p:sp>
        <p:nvSpPr>
          <p:cNvPr id="112" name="矩形 111"/>
          <p:cNvSpPr/>
          <p:nvPr/>
        </p:nvSpPr>
        <p:spPr>
          <a:xfrm>
            <a:off x="9922813" y="5802057"/>
            <a:ext cx="86985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决定</a:t>
            </a:r>
          </a:p>
        </p:txBody>
      </p:sp>
      <p:sp>
        <p:nvSpPr>
          <p:cNvPr id="113" name="矩形 112"/>
          <p:cNvSpPr/>
          <p:nvPr/>
        </p:nvSpPr>
        <p:spPr>
          <a:xfrm>
            <a:off x="2696368" y="1690607"/>
            <a:ext cx="163617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自行发现</a:t>
            </a:r>
          </a:p>
        </p:txBody>
      </p:sp>
      <p:cxnSp>
        <p:nvCxnSpPr>
          <p:cNvPr id="114" name="连接符: 肘形 113"/>
          <p:cNvCxnSpPr>
            <a:cxnSpLocks/>
            <a:stCxn id="113" idx="3"/>
            <a:endCxn id="43" idx="0"/>
          </p:cNvCxnSpPr>
          <p:nvPr/>
        </p:nvCxnSpPr>
        <p:spPr>
          <a:xfrm flipV="1">
            <a:off x="4332545" y="1124146"/>
            <a:ext cx="5258049" cy="828071"/>
          </a:xfrm>
          <a:prstGeom prst="bentConnector4">
            <a:avLst>
              <a:gd name="adj1" fmla="val 33825"/>
              <a:gd name="adj2" fmla="val 127606"/>
            </a:avLst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组合 57"/>
          <p:cNvGrpSpPr/>
          <p:nvPr/>
        </p:nvGrpSpPr>
        <p:grpSpPr>
          <a:xfrm>
            <a:off x="1013391" y="1404288"/>
            <a:ext cx="3060317" cy="4893647"/>
            <a:chOff x="8080769" y="1901573"/>
            <a:chExt cx="3060317" cy="4893647"/>
          </a:xfrm>
        </p:grpSpPr>
        <p:grpSp>
          <p:nvGrpSpPr>
            <p:cNvPr id="59" name="组合 58"/>
            <p:cNvGrpSpPr/>
            <p:nvPr/>
          </p:nvGrpSpPr>
          <p:grpSpPr>
            <a:xfrm>
              <a:off x="8080769" y="1983638"/>
              <a:ext cx="3042701" cy="4242196"/>
              <a:chOff x="8166920" y="2132801"/>
              <a:chExt cx="3042701" cy="4242196"/>
            </a:xfrm>
          </p:grpSpPr>
          <p:sp>
            <p:nvSpPr>
              <p:cNvPr id="61" name="圆角矩形 19"/>
              <p:cNvSpPr/>
              <p:nvPr/>
            </p:nvSpPr>
            <p:spPr>
              <a:xfrm>
                <a:off x="8166920" y="2151566"/>
                <a:ext cx="3042701" cy="4223431"/>
              </a:xfrm>
              <a:prstGeom prst="roundRect">
                <a:avLst>
                  <a:gd name="adj" fmla="val 6426"/>
                </a:avLst>
              </a:prstGeom>
              <a:solidFill>
                <a:sysClr val="windowText" lastClr="000000">
                  <a:lumMod val="85000"/>
                  <a:lumOff val="15000"/>
                </a:sysClr>
              </a:solidFill>
              <a:ln w="254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" name="圆角矩形 17"/>
              <p:cNvSpPr/>
              <p:nvPr/>
            </p:nvSpPr>
            <p:spPr>
              <a:xfrm>
                <a:off x="8166920" y="2132801"/>
                <a:ext cx="3042701" cy="4208066"/>
              </a:xfrm>
              <a:custGeom>
                <a:avLst/>
                <a:gdLst/>
                <a:ahLst/>
                <a:cxnLst/>
                <a:rect l="l" t="t" r="r" b="b"/>
                <a:pathLst>
                  <a:path w="2592288" h="1525193">
                    <a:moveTo>
                      <a:pt x="166580" y="0"/>
                    </a:moveTo>
                    <a:lnTo>
                      <a:pt x="2425708" y="0"/>
                    </a:lnTo>
                    <a:cubicBezTo>
                      <a:pt x="2517708" y="0"/>
                      <a:pt x="2592288" y="74580"/>
                      <a:pt x="2592288" y="166580"/>
                    </a:cubicBezTo>
                    <a:lnTo>
                      <a:pt x="2592288" y="1525193"/>
                    </a:lnTo>
                    <a:lnTo>
                      <a:pt x="0" y="1525193"/>
                    </a:lnTo>
                    <a:lnTo>
                      <a:pt x="0" y="166580"/>
                    </a:lnTo>
                    <a:cubicBezTo>
                      <a:pt x="0" y="74580"/>
                      <a:pt x="74580" y="0"/>
                      <a:pt x="166580" y="0"/>
                    </a:cubicBezTo>
                    <a:close/>
                  </a:path>
                </a:pathLst>
              </a:custGeom>
              <a:gradFill flip="none" rotWithShape="1">
                <a:gsLst>
                  <a:gs pos="8000">
                    <a:sysClr val="windowText" lastClr="000000">
                      <a:lumMod val="65000"/>
                      <a:lumOff val="35000"/>
                    </a:sysClr>
                  </a:gs>
                  <a:gs pos="54000">
                    <a:sysClr val="windowText" lastClr="000000">
                      <a:lumMod val="85000"/>
                      <a:lumOff val="15000"/>
                    </a:sysClr>
                  </a:gs>
                  <a:gs pos="100000">
                    <a:sysClr val="window" lastClr="FFFFFF">
                      <a:lumMod val="75000"/>
                      <a:alpha val="24000"/>
                    </a:sysClr>
                  </a:gs>
                  <a:gs pos="25000">
                    <a:sysClr val="window" lastClr="FFFFFF">
                      <a:lumMod val="65000"/>
                      <a:alpha val="29000"/>
                    </a:sysClr>
                  </a:gs>
                </a:gsLst>
                <a:path path="rect">
                  <a:fillToRect l="100000" b="100000"/>
                </a:path>
                <a:tileRect t="-100000" r="-10000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60" name="矩形 59"/>
            <p:cNvSpPr/>
            <p:nvPr/>
          </p:nvSpPr>
          <p:spPr>
            <a:xfrm>
              <a:off x="8098385" y="1901573"/>
              <a:ext cx="3042701" cy="489364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终审判决：终审法院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二审撤回上诉针对一审申诉：一审法院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死刑案件：核准法院或交原审法院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疑难、重大、复杂：受申诉的上级法院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568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</p:childTnLst>
        </p:cTn>
      </p:par>
    </p:tnLst>
    <p:bldLst>
      <p:bldP spid="43" grpId="0" animBg="1"/>
      <p:bldP spid="2" grpId="0" animBg="1"/>
      <p:bldP spid="3" grpId="0"/>
      <p:bldP spid="4" grpId="0"/>
      <p:bldP spid="5" grpId="0"/>
      <p:bldP spid="16" grpId="0"/>
      <p:bldP spid="17" grpId="0"/>
      <p:bldP spid="18" grpId="0"/>
      <p:bldP spid="51" grpId="0"/>
      <p:bldP spid="55" grpId="0"/>
      <p:bldP spid="78" grpId="0"/>
      <p:bldP spid="86" grpId="0"/>
      <p:bldP spid="102" grpId="0"/>
      <p:bldP spid="108" grpId="0"/>
      <p:bldP spid="112" grpId="0"/>
      <p:bldP spid="1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1" y="435823"/>
            <a:ext cx="4512522" cy="568041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3200" b="1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再审的开庭与不开庭</a:t>
            </a:r>
            <a:endParaRPr lang="en-US" altLang="zh-CN" sz="3200" b="1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Rounded Rectangle 118">
            <a:hlinkClick r:id="" action="ppaction://noaction"/>
          </p:cNvPr>
          <p:cNvSpPr/>
          <p:nvPr/>
        </p:nvSpPr>
        <p:spPr>
          <a:xfrm>
            <a:off x="872965" y="2424545"/>
            <a:ext cx="5069416" cy="4076829"/>
          </a:xfrm>
          <a:prstGeom prst="roundRect">
            <a:avLst>
              <a:gd name="adj" fmla="val 443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4" name="Straight Connector 112"/>
          <p:cNvCxnSpPr/>
          <p:nvPr/>
        </p:nvCxnSpPr>
        <p:spPr>
          <a:xfrm flipV="1">
            <a:off x="6108700" y="1602901"/>
            <a:ext cx="0" cy="4898473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121">
            <a:hlinkClick r:id="" action="ppaction://noaction"/>
          </p:cNvPr>
          <p:cNvSpPr/>
          <p:nvPr/>
        </p:nvSpPr>
        <p:spPr>
          <a:xfrm>
            <a:off x="6304492" y="2424545"/>
            <a:ext cx="5069416" cy="4076829"/>
          </a:xfrm>
          <a:prstGeom prst="roundRect">
            <a:avLst>
              <a:gd name="adj" fmla="val 443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1952439" y="4603877"/>
            <a:ext cx="3960470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检察院抗诉的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1952439" y="5192381"/>
            <a:ext cx="3576164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可能加重被告人刑罚的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1952439" y="5764440"/>
            <a:ext cx="2894256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其他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9" name="Group 178"/>
          <p:cNvGrpSpPr/>
          <p:nvPr/>
        </p:nvGrpSpPr>
        <p:grpSpPr>
          <a:xfrm>
            <a:off x="958196" y="2636375"/>
            <a:ext cx="4878912" cy="504947"/>
            <a:chOff x="718647" y="2917392"/>
            <a:chExt cx="3659184" cy="378710"/>
          </a:xfrm>
        </p:grpSpPr>
        <p:sp>
          <p:nvSpPr>
            <p:cNvPr id="10" name="Rounded Rectangle 167"/>
            <p:cNvSpPr/>
            <p:nvPr/>
          </p:nvSpPr>
          <p:spPr>
            <a:xfrm>
              <a:off x="718647" y="2917392"/>
              <a:ext cx="3659184" cy="37871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1" name="Rectangle 166"/>
            <p:cNvSpPr/>
            <p:nvPr/>
          </p:nvSpPr>
          <p:spPr>
            <a:xfrm>
              <a:off x="1684753" y="2997880"/>
              <a:ext cx="1742064" cy="23083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zh-CN" altLang="en-US" sz="2000" b="1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必须开庭审理的情形</a:t>
              </a:r>
              <a:endParaRPr lang="en-US" sz="2000" b="1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sp>
        <p:nvSpPr>
          <p:cNvPr id="12" name="Text Placeholder 3"/>
          <p:cNvSpPr txBox="1">
            <a:spLocks/>
          </p:cNvSpPr>
          <p:nvPr/>
        </p:nvSpPr>
        <p:spPr>
          <a:xfrm>
            <a:off x="7145273" y="4416231"/>
            <a:ext cx="3285795" cy="86177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被告人、自诉人死亡或丧失刑责能力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13" name="Group 179"/>
          <p:cNvGrpSpPr/>
          <p:nvPr/>
        </p:nvGrpSpPr>
        <p:grpSpPr>
          <a:xfrm>
            <a:off x="6399744" y="2636375"/>
            <a:ext cx="4878912" cy="504947"/>
            <a:chOff x="4799808" y="2917392"/>
            <a:chExt cx="3659184" cy="378710"/>
          </a:xfrm>
        </p:grpSpPr>
        <p:sp>
          <p:nvSpPr>
            <p:cNvPr id="14" name="Rounded Rectangle 168"/>
            <p:cNvSpPr/>
            <p:nvPr/>
          </p:nvSpPr>
          <p:spPr>
            <a:xfrm>
              <a:off x="4799808" y="2917392"/>
              <a:ext cx="3659184" cy="378710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5" name="Rectangle 175"/>
            <p:cNvSpPr/>
            <p:nvPr/>
          </p:nvSpPr>
          <p:spPr>
            <a:xfrm>
              <a:off x="5949541" y="2997880"/>
              <a:ext cx="1548501" cy="23083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zh-CN" altLang="en-US" sz="2000" b="1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可以不开庭的情形</a:t>
              </a:r>
              <a:endParaRPr lang="en-US" sz="2000" b="1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sp>
        <p:nvSpPr>
          <p:cNvPr id="16" name="Freeform 45"/>
          <p:cNvSpPr>
            <a:spLocks noEditPoints="1"/>
          </p:cNvSpPr>
          <p:nvPr/>
        </p:nvSpPr>
        <p:spPr bwMode="auto">
          <a:xfrm>
            <a:off x="1461006" y="4614036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7" name="Freeform 45"/>
          <p:cNvSpPr>
            <a:spLocks noEditPoints="1"/>
          </p:cNvSpPr>
          <p:nvPr/>
        </p:nvSpPr>
        <p:spPr bwMode="auto">
          <a:xfrm>
            <a:off x="1465260" y="5198285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8" name="Freeform 45"/>
          <p:cNvSpPr>
            <a:spLocks noEditPoints="1"/>
          </p:cNvSpPr>
          <p:nvPr/>
        </p:nvSpPr>
        <p:spPr bwMode="auto">
          <a:xfrm>
            <a:off x="1465260" y="5773920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0" name="Freeform 45"/>
          <p:cNvSpPr>
            <a:spLocks noEditPoints="1"/>
          </p:cNvSpPr>
          <p:nvPr/>
        </p:nvSpPr>
        <p:spPr bwMode="auto">
          <a:xfrm>
            <a:off x="10542968" y="4462684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1" name="Text Placeholder 3"/>
          <p:cNvSpPr txBox="1">
            <a:spLocks/>
          </p:cNvSpPr>
          <p:nvPr/>
        </p:nvSpPr>
        <p:spPr>
          <a:xfrm>
            <a:off x="1952439" y="4002974"/>
            <a:ext cx="3576164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二审审理事实和证据的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2" name="Freeform 45"/>
          <p:cNvSpPr>
            <a:spLocks noEditPoints="1"/>
          </p:cNvSpPr>
          <p:nvPr/>
        </p:nvSpPr>
        <p:spPr bwMode="auto">
          <a:xfrm>
            <a:off x="1461006" y="4013133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3" name="Text Placeholder 3"/>
          <p:cNvSpPr txBox="1">
            <a:spLocks/>
          </p:cNvSpPr>
          <p:nvPr/>
        </p:nvSpPr>
        <p:spPr>
          <a:xfrm>
            <a:off x="1952439" y="3400790"/>
            <a:ext cx="3576164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依照一审程序审理的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4" name="Freeform 45"/>
          <p:cNvSpPr>
            <a:spLocks noEditPoints="1"/>
          </p:cNvSpPr>
          <p:nvPr/>
        </p:nvSpPr>
        <p:spPr bwMode="auto">
          <a:xfrm>
            <a:off x="1461006" y="3410949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5" name="Text Placeholder 3"/>
          <p:cNvSpPr txBox="1">
            <a:spLocks/>
          </p:cNvSpPr>
          <p:nvPr/>
        </p:nvSpPr>
        <p:spPr>
          <a:xfrm>
            <a:off x="7523859" y="3245809"/>
            <a:ext cx="2894256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/>
            <a:r>
              <a:rPr lang="en-US" altLang="zh-CN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79</a:t>
            </a:r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年前裁判的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6" name="Freeform 45"/>
          <p:cNvSpPr>
            <a:spLocks noEditPoints="1"/>
          </p:cNvSpPr>
          <p:nvPr/>
        </p:nvSpPr>
        <p:spPr bwMode="auto">
          <a:xfrm>
            <a:off x="10522221" y="3323680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27" name="组合 26"/>
          <p:cNvGrpSpPr/>
          <p:nvPr/>
        </p:nvGrpSpPr>
        <p:grpSpPr>
          <a:xfrm>
            <a:off x="2754634" y="1272937"/>
            <a:ext cx="1306077" cy="1170810"/>
            <a:chOff x="2500923" y="816551"/>
            <a:chExt cx="1813499" cy="1625680"/>
          </a:xfrm>
        </p:grpSpPr>
        <p:grpSp>
          <p:nvGrpSpPr>
            <p:cNvPr id="28" name="Group 33"/>
            <p:cNvGrpSpPr/>
            <p:nvPr/>
          </p:nvGrpSpPr>
          <p:grpSpPr>
            <a:xfrm>
              <a:off x="2500923" y="816551"/>
              <a:ext cx="1813499" cy="1625680"/>
              <a:chOff x="1208671" y="1659213"/>
              <a:chExt cx="2151201" cy="2534514"/>
            </a:xfrm>
            <a:solidFill>
              <a:schemeClr val="accent1"/>
            </a:solidFill>
          </p:grpSpPr>
          <p:sp>
            <p:nvSpPr>
              <p:cNvPr id="30" name="Flowchart: Alternate Process 24"/>
              <p:cNvSpPr/>
              <p:nvPr/>
            </p:nvSpPr>
            <p:spPr>
              <a:xfrm>
                <a:off x="1208671" y="1659213"/>
                <a:ext cx="2151201" cy="2151201"/>
              </a:xfrm>
              <a:prstGeom prst="flowChartAlternateProces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Isosceles Triangle 31"/>
              <p:cNvSpPr/>
              <p:nvPr/>
            </p:nvSpPr>
            <p:spPr>
              <a:xfrm rot="10800000">
                <a:off x="2007871" y="3790478"/>
                <a:ext cx="552799" cy="403249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9" name="图形 28" descr="法槌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40452" y="1049259"/>
              <a:ext cx="914400" cy="914400"/>
            </a:xfrm>
            <a:prstGeom prst="rect">
              <a:avLst/>
            </a:prstGeom>
          </p:spPr>
        </p:pic>
      </p:grpSp>
      <p:grpSp>
        <p:nvGrpSpPr>
          <p:cNvPr id="32" name="组合 31"/>
          <p:cNvGrpSpPr/>
          <p:nvPr/>
        </p:nvGrpSpPr>
        <p:grpSpPr>
          <a:xfrm>
            <a:off x="8309274" y="1269400"/>
            <a:ext cx="1310024" cy="1174348"/>
            <a:chOff x="7932450" y="816677"/>
            <a:chExt cx="1813499" cy="1625680"/>
          </a:xfrm>
        </p:grpSpPr>
        <p:grpSp>
          <p:nvGrpSpPr>
            <p:cNvPr id="33" name="Group 33"/>
            <p:cNvGrpSpPr/>
            <p:nvPr/>
          </p:nvGrpSpPr>
          <p:grpSpPr>
            <a:xfrm>
              <a:off x="7932450" y="816677"/>
              <a:ext cx="1813499" cy="1625680"/>
              <a:chOff x="1208671" y="1659213"/>
              <a:chExt cx="2151201" cy="2534514"/>
            </a:xfrm>
            <a:solidFill>
              <a:schemeClr val="accent4"/>
            </a:solidFill>
          </p:grpSpPr>
          <p:sp>
            <p:nvSpPr>
              <p:cNvPr id="35" name="Flowchart: Alternate Process 52"/>
              <p:cNvSpPr/>
              <p:nvPr/>
            </p:nvSpPr>
            <p:spPr>
              <a:xfrm>
                <a:off x="1208671" y="1659213"/>
                <a:ext cx="2151201" cy="2151201"/>
              </a:xfrm>
              <a:prstGeom prst="flowChartAlternateProces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Isosceles Triangle 53"/>
              <p:cNvSpPr/>
              <p:nvPr/>
            </p:nvSpPr>
            <p:spPr>
              <a:xfrm rot="10800000">
                <a:off x="2007871" y="3790478"/>
                <a:ext cx="552799" cy="403249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34" name="图形 33" descr="正义天平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381998" y="1050998"/>
              <a:ext cx="914400" cy="914400"/>
            </a:xfrm>
            <a:prstGeom prst="rect">
              <a:avLst/>
            </a:prstGeom>
          </p:spPr>
        </p:pic>
      </p:grpSp>
      <p:sp>
        <p:nvSpPr>
          <p:cNvPr id="54" name="Text Placeholder 3"/>
          <p:cNvSpPr txBox="1">
            <a:spLocks/>
          </p:cNvSpPr>
          <p:nvPr/>
        </p:nvSpPr>
        <p:spPr>
          <a:xfrm>
            <a:off x="6773239" y="3859054"/>
            <a:ext cx="3665623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事实清楚，量刑畸重的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5" name="Freeform 45"/>
          <p:cNvSpPr>
            <a:spLocks noEditPoints="1"/>
          </p:cNvSpPr>
          <p:nvPr/>
        </p:nvSpPr>
        <p:spPr bwMode="auto">
          <a:xfrm>
            <a:off x="10542968" y="3902799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8" name="Text Placeholder 3"/>
          <p:cNvSpPr txBox="1">
            <a:spLocks/>
          </p:cNvSpPr>
          <p:nvPr/>
        </p:nvSpPr>
        <p:spPr>
          <a:xfrm>
            <a:off x="7153067" y="5319983"/>
            <a:ext cx="3285795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服刑地区边远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9" name="Freeform 45"/>
          <p:cNvSpPr>
            <a:spLocks noEditPoints="1"/>
          </p:cNvSpPr>
          <p:nvPr/>
        </p:nvSpPr>
        <p:spPr bwMode="auto">
          <a:xfrm>
            <a:off x="10550762" y="5366436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0" name="Text Placeholder 3"/>
          <p:cNvSpPr txBox="1">
            <a:spLocks/>
          </p:cNvSpPr>
          <p:nvPr/>
        </p:nvSpPr>
        <p:spPr>
          <a:xfrm>
            <a:off x="6607028" y="5876655"/>
            <a:ext cx="3830785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检察院经通知不出庭的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1" name="Freeform 45"/>
          <p:cNvSpPr>
            <a:spLocks noEditPoints="1"/>
          </p:cNvSpPr>
          <p:nvPr/>
        </p:nvSpPr>
        <p:spPr bwMode="auto">
          <a:xfrm>
            <a:off x="10549713" y="5923108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23332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500"/>
                            </p:stCondLst>
                            <p:childTnLst>
                              <p:par>
                                <p:cTn id="9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000"/>
                            </p:stCondLst>
                            <p:childTnLst>
                              <p:par>
                                <p:cTn id="10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500"/>
                            </p:stCondLst>
                            <p:childTnLst>
                              <p:par>
                                <p:cTn id="10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0"/>
                            </p:stCondLst>
                            <p:childTnLst>
                              <p:par>
                                <p:cTn id="10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6500"/>
                            </p:stCondLst>
                            <p:childTnLst>
                              <p:par>
                                <p:cTn id="1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/>
      <p:bldP spid="7" grpId="0"/>
      <p:bldP spid="8" grpId="0"/>
      <p:bldP spid="12" grpId="0"/>
      <p:bldP spid="16" grpId="0" animBg="1"/>
      <p:bldP spid="17" grpId="0" animBg="1"/>
      <p:bldP spid="18" grpId="0" animBg="1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 animBg="1"/>
      <p:bldP spid="54" grpId="0"/>
      <p:bldP spid="55" grpId="0" animBg="1"/>
      <p:bldP spid="38" grpId="0"/>
      <p:bldP spid="39" grpId="0" animBg="1"/>
      <p:bldP spid="40" grpId="0"/>
      <p:bldP spid="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圆角矩形 1">
            <a:hlinkClick r:id="" action="ppaction://hlinkshowjump?jump=nextslide"/>
          </p:cNvPr>
          <p:cNvSpPr/>
          <p:nvPr/>
        </p:nvSpPr>
        <p:spPr>
          <a:xfrm>
            <a:off x="4258614" y="754"/>
            <a:ext cx="3188234" cy="2285189"/>
          </a:xfrm>
          <a:custGeom>
            <a:avLst/>
            <a:gdLst/>
            <a:ahLst/>
            <a:cxnLst/>
            <a:rect l="l" t="t" r="r" b="b"/>
            <a:pathLst>
              <a:path w="3096344" h="2219326">
                <a:moveTo>
                  <a:pt x="1109663" y="0"/>
                </a:moveTo>
                <a:lnTo>
                  <a:pt x="2483885" y="0"/>
                </a:lnTo>
                <a:cubicBezTo>
                  <a:pt x="1871035" y="0"/>
                  <a:pt x="1374222" y="496813"/>
                  <a:pt x="1374222" y="1109663"/>
                </a:cubicBezTo>
                <a:cubicBezTo>
                  <a:pt x="1374222" y="1722512"/>
                  <a:pt x="1871035" y="2219325"/>
                  <a:pt x="2483885" y="2219325"/>
                </a:cubicBezTo>
                <a:lnTo>
                  <a:pt x="3096344" y="2219325"/>
                </a:lnTo>
                <a:lnTo>
                  <a:pt x="3096344" y="2219326"/>
                </a:lnTo>
                <a:lnTo>
                  <a:pt x="1109663" y="2219325"/>
                </a:lnTo>
                <a:cubicBezTo>
                  <a:pt x="496813" y="2219325"/>
                  <a:pt x="0" y="1722512"/>
                  <a:pt x="0" y="1109663"/>
                </a:cubicBezTo>
                <a:cubicBezTo>
                  <a:pt x="0" y="496813"/>
                  <a:pt x="496813" y="0"/>
                  <a:pt x="1109663" y="0"/>
                </a:cubicBezTo>
                <a:close/>
              </a:path>
            </a:pathLst>
          </a:custGeom>
          <a:gradFill flip="none" rotWithShape="1">
            <a:gsLst>
              <a:gs pos="0">
                <a:srgbClr val="EAEAEA"/>
              </a:gs>
              <a:gs pos="51000">
                <a:sysClr val="window" lastClr="FFFFFF"/>
              </a:gs>
            </a:gsLst>
            <a:lin ang="0" scaled="1"/>
            <a:tileRect/>
          </a:gradFill>
          <a:ln w="12700" cap="flat" cmpd="sng" algn="ctr">
            <a:solidFill>
              <a:sysClr val="window" lastClr="FFFFFF"/>
            </a:solidFill>
            <a:prstDash val="solid"/>
          </a:ln>
          <a:effectLst>
            <a:outerShdw blurRad="406400" dist="38100" dir="10800000" sx="102000" sy="102000" algn="r" rotWithShape="0">
              <a:prstClr val="black">
                <a:alpha val="47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2" name="TextBox 21">
            <a:hlinkClick r:id="" action="ppaction://hlinkshowjump?jump=nextslide"/>
          </p:cNvPr>
          <p:cNvSpPr txBox="1"/>
          <p:nvPr/>
        </p:nvSpPr>
        <p:spPr>
          <a:xfrm>
            <a:off x="4532577" y="657060"/>
            <a:ext cx="1073922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zh-CN" sz="4800" b="1" ker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didas Unity" pitchFamily="2" charset="0"/>
                <a:ea typeface="Gungsuh" pitchFamily="18" charset="-127"/>
              </a:rPr>
              <a:t>01</a:t>
            </a:r>
            <a:endParaRPr lang="zh-CN" altLang="en-US" sz="4800" b="1" kern="0">
              <a:solidFill>
                <a:sysClr val="windowText" lastClr="000000">
                  <a:lumMod val="65000"/>
                  <a:lumOff val="35000"/>
                </a:sysClr>
              </a:solidFill>
              <a:latin typeface="Adidas Unity" pitchFamily="2" charset="0"/>
              <a:ea typeface="Gungsuh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 rot="5400000">
            <a:off x="8709356" y="3075736"/>
            <a:ext cx="3318024" cy="68082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vert270" wrap="square" rtlCol="0"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5400" b="1">
                <a:solidFill>
                  <a:schemeClr val="tx1">
                    <a:lumMod val="65000"/>
                    <a:lumOff val="35000"/>
                  </a:schemeClr>
                </a:solidFill>
                <a:latin typeface="Agency FB" pitchFamily="34" charset="0"/>
                <a:ea typeface="微软雅黑" pitchFamily="34" charset="-122"/>
                <a:cs typeface="Calibri" pitchFamily="34" charset="0"/>
              </a:defRPr>
            </a:lvl1pPr>
          </a:lstStyle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idas Unity" pitchFamily="2" charset="0"/>
              </a:rPr>
              <a:t>执行程序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677501" y="677671"/>
            <a:ext cx="2444131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CN" altLang="en-US" sz="2800" b="1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  <a:cs typeface="Arial" pitchFamily="34" charset="0"/>
              </a:rPr>
              <a:t>执行主体</a:t>
            </a:r>
            <a:endParaRPr lang="en-US" altLang="zh-CN" sz="2800" b="1" ker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7443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1" y="435823"/>
            <a:ext cx="3316768" cy="568041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3200" b="1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执行主体及程序</a:t>
            </a:r>
            <a:endParaRPr lang="en-US" altLang="zh-CN" sz="3200" b="1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22010" y="1746460"/>
            <a:ext cx="210712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死刑判决</a:t>
            </a:r>
          </a:p>
        </p:txBody>
      </p:sp>
      <p:sp>
        <p:nvSpPr>
          <p:cNvPr id="4" name="矩形 3"/>
          <p:cNvSpPr/>
          <p:nvPr/>
        </p:nvSpPr>
        <p:spPr>
          <a:xfrm>
            <a:off x="653203" y="2467938"/>
            <a:ext cx="210712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死缓判决</a:t>
            </a:r>
          </a:p>
        </p:txBody>
      </p:sp>
      <p:sp>
        <p:nvSpPr>
          <p:cNvPr id="5" name="矩形 4"/>
          <p:cNvSpPr/>
          <p:nvPr/>
        </p:nvSpPr>
        <p:spPr>
          <a:xfrm>
            <a:off x="322612" y="3451027"/>
            <a:ext cx="27683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无期、有期徒刑</a:t>
            </a:r>
          </a:p>
        </p:txBody>
      </p:sp>
      <p:sp>
        <p:nvSpPr>
          <p:cNvPr id="6" name="矩形 5"/>
          <p:cNvSpPr/>
          <p:nvPr/>
        </p:nvSpPr>
        <p:spPr>
          <a:xfrm>
            <a:off x="456714" y="4272136"/>
            <a:ext cx="2437713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徒刑缓刑      管制、拘役   剥夺政治权利</a:t>
            </a:r>
          </a:p>
        </p:txBody>
      </p:sp>
      <p:sp>
        <p:nvSpPr>
          <p:cNvPr id="7" name="矩形 6"/>
          <p:cNvSpPr/>
          <p:nvPr/>
        </p:nvSpPr>
        <p:spPr>
          <a:xfrm>
            <a:off x="5889815" y="1746460"/>
            <a:ext cx="210712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原审法院</a:t>
            </a:r>
          </a:p>
        </p:txBody>
      </p:sp>
      <p:cxnSp>
        <p:nvCxnSpPr>
          <p:cNvPr id="8" name="直接箭头连接符 7"/>
          <p:cNvCxnSpPr>
            <a:cxnSpLocks/>
            <a:stCxn id="3" idx="3"/>
            <a:endCxn id="7" idx="1"/>
          </p:cNvCxnSpPr>
          <p:nvPr/>
        </p:nvCxnSpPr>
        <p:spPr>
          <a:xfrm>
            <a:off x="2729132" y="2008070"/>
            <a:ext cx="316068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3255913" y="1452837"/>
            <a:ext cx="210712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核准后</a:t>
            </a:r>
            <a:r>
              <a:rPr lang="en-US" altLang="zh-CN" sz="24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7</a:t>
            </a:r>
            <a:r>
              <a:rPr lang="zh-CN" altLang="en-US" sz="24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日内</a:t>
            </a:r>
          </a:p>
        </p:txBody>
      </p:sp>
      <p:sp>
        <p:nvSpPr>
          <p:cNvPr id="14" name="矩形 13"/>
          <p:cNvSpPr/>
          <p:nvPr/>
        </p:nvSpPr>
        <p:spPr>
          <a:xfrm>
            <a:off x="8983191" y="689066"/>
            <a:ext cx="210712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同级检察院</a:t>
            </a:r>
          </a:p>
        </p:txBody>
      </p:sp>
      <p:cxnSp>
        <p:nvCxnSpPr>
          <p:cNvPr id="15" name="连接符: 肘形 14"/>
          <p:cNvCxnSpPr>
            <a:cxnSpLocks/>
            <a:stCxn id="7" idx="0"/>
            <a:endCxn id="14" idx="1"/>
          </p:cNvCxnSpPr>
          <p:nvPr/>
        </p:nvCxnSpPr>
        <p:spPr>
          <a:xfrm rot="5400000" flipH="1" flipV="1">
            <a:off x="7565391" y="328661"/>
            <a:ext cx="795784" cy="2039815"/>
          </a:xfrm>
          <a:prstGeom prst="bentConnector2">
            <a:avLst/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6708227" y="458234"/>
            <a:ext cx="251011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4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3</a:t>
            </a:r>
            <a:r>
              <a:rPr lang="zh-CN" altLang="en-US" sz="24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日前通知监督</a:t>
            </a:r>
          </a:p>
        </p:txBody>
      </p:sp>
      <p:sp>
        <p:nvSpPr>
          <p:cNvPr id="19" name="矩形 18"/>
          <p:cNvSpPr/>
          <p:nvPr/>
        </p:nvSpPr>
        <p:spPr>
          <a:xfrm>
            <a:off x="6433039" y="2818601"/>
            <a:ext cx="117692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监狱</a:t>
            </a:r>
          </a:p>
        </p:txBody>
      </p:sp>
      <p:sp>
        <p:nvSpPr>
          <p:cNvPr id="20" name="矩形 19"/>
          <p:cNvSpPr/>
          <p:nvPr/>
        </p:nvSpPr>
        <p:spPr>
          <a:xfrm>
            <a:off x="6314115" y="3872831"/>
            <a:ext cx="141477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看守所</a:t>
            </a:r>
          </a:p>
        </p:txBody>
      </p:sp>
      <p:cxnSp>
        <p:nvCxnSpPr>
          <p:cNvPr id="21" name="连接符: 肘形 20"/>
          <p:cNvCxnSpPr>
            <a:cxnSpLocks/>
            <a:stCxn id="4" idx="3"/>
            <a:endCxn id="19" idx="1"/>
          </p:cNvCxnSpPr>
          <p:nvPr/>
        </p:nvCxnSpPr>
        <p:spPr>
          <a:xfrm>
            <a:off x="2760325" y="2729548"/>
            <a:ext cx="3672714" cy="350663"/>
          </a:xfrm>
          <a:prstGeom prst="bentConnector3">
            <a:avLst>
              <a:gd name="adj1" fmla="val 50000"/>
            </a:avLst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连接符: 肘形 23"/>
          <p:cNvCxnSpPr>
            <a:cxnSpLocks/>
            <a:stCxn id="5" idx="3"/>
            <a:endCxn id="19" idx="1"/>
          </p:cNvCxnSpPr>
          <p:nvPr/>
        </p:nvCxnSpPr>
        <p:spPr>
          <a:xfrm flipV="1">
            <a:off x="3090916" y="3080211"/>
            <a:ext cx="3342123" cy="632426"/>
          </a:xfrm>
          <a:prstGeom prst="bentConnector3">
            <a:avLst>
              <a:gd name="adj1" fmla="val 50000"/>
            </a:avLst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连接符: 肘形 28"/>
          <p:cNvCxnSpPr>
            <a:cxnSpLocks/>
            <a:stCxn id="5" idx="3"/>
            <a:endCxn id="20" idx="1"/>
          </p:cNvCxnSpPr>
          <p:nvPr/>
        </p:nvCxnSpPr>
        <p:spPr>
          <a:xfrm>
            <a:off x="3090916" y="3712637"/>
            <a:ext cx="3223199" cy="421804"/>
          </a:xfrm>
          <a:prstGeom prst="bentConnector3">
            <a:avLst>
              <a:gd name="adj1" fmla="val 81861"/>
            </a:avLst>
          </a:prstGeom>
          <a:ln w="381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2838227" y="3810471"/>
            <a:ext cx="294249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剩余刑期</a:t>
            </a:r>
            <a:r>
              <a:rPr lang="en-US" altLang="zh-CN" sz="24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3</a:t>
            </a:r>
            <a:r>
              <a:rPr lang="zh-CN" altLang="en-US" sz="24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个月以下</a:t>
            </a:r>
          </a:p>
        </p:txBody>
      </p:sp>
      <p:sp>
        <p:nvSpPr>
          <p:cNvPr id="49" name="矩形 48"/>
          <p:cNvSpPr/>
          <p:nvPr/>
        </p:nvSpPr>
        <p:spPr>
          <a:xfrm>
            <a:off x="6151791" y="4793203"/>
            <a:ext cx="184514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公安机关</a:t>
            </a:r>
          </a:p>
        </p:txBody>
      </p:sp>
      <p:cxnSp>
        <p:nvCxnSpPr>
          <p:cNvPr id="50" name="连接符: 肘形 49"/>
          <p:cNvCxnSpPr>
            <a:cxnSpLocks/>
            <a:stCxn id="6" idx="3"/>
            <a:endCxn id="49" idx="1"/>
          </p:cNvCxnSpPr>
          <p:nvPr/>
        </p:nvCxnSpPr>
        <p:spPr>
          <a:xfrm>
            <a:off x="2894427" y="4964634"/>
            <a:ext cx="3257364" cy="90179"/>
          </a:xfrm>
          <a:prstGeom prst="bentConnector3">
            <a:avLst>
              <a:gd name="adj1" fmla="val 50000"/>
            </a:avLst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矩形 64"/>
          <p:cNvSpPr/>
          <p:nvPr/>
        </p:nvSpPr>
        <p:spPr>
          <a:xfrm>
            <a:off x="1078520" y="5828562"/>
            <a:ext cx="125648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财产刑</a:t>
            </a:r>
          </a:p>
        </p:txBody>
      </p:sp>
      <p:sp>
        <p:nvSpPr>
          <p:cNvPr id="66" name="矩形 65"/>
          <p:cNvSpPr/>
          <p:nvPr/>
        </p:nvSpPr>
        <p:spPr>
          <a:xfrm>
            <a:off x="6151791" y="5647601"/>
            <a:ext cx="184514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原审法院</a:t>
            </a:r>
          </a:p>
        </p:txBody>
      </p:sp>
      <p:cxnSp>
        <p:nvCxnSpPr>
          <p:cNvPr id="67" name="连接符: 肘形 66"/>
          <p:cNvCxnSpPr>
            <a:cxnSpLocks/>
            <a:stCxn id="65" idx="3"/>
            <a:endCxn id="66" idx="1"/>
          </p:cNvCxnSpPr>
          <p:nvPr/>
        </p:nvCxnSpPr>
        <p:spPr>
          <a:xfrm flipV="1">
            <a:off x="2335007" y="5909211"/>
            <a:ext cx="3816784" cy="180961"/>
          </a:xfrm>
          <a:prstGeom prst="bentConnector3">
            <a:avLst>
              <a:gd name="adj1" fmla="val 50000"/>
            </a:avLst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CA8992E7-F4AC-4F9E-B530-3286C1E2A7A4}"/>
              </a:ext>
            </a:extLst>
          </p:cNvPr>
          <p:cNvGrpSpPr/>
          <p:nvPr/>
        </p:nvGrpSpPr>
        <p:grpSpPr>
          <a:xfrm>
            <a:off x="8635422" y="1508072"/>
            <a:ext cx="3060317" cy="4242196"/>
            <a:chOff x="8080769" y="1983638"/>
            <a:chExt cx="3060317" cy="4242196"/>
          </a:xfrm>
        </p:grpSpPr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D4BBA0E0-0970-4A2B-86E3-4C5B3403D261}"/>
                </a:ext>
              </a:extLst>
            </p:cNvPr>
            <p:cNvGrpSpPr/>
            <p:nvPr/>
          </p:nvGrpSpPr>
          <p:grpSpPr>
            <a:xfrm>
              <a:off x="8080769" y="1983638"/>
              <a:ext cx="3042701" cy="4242196"/>
              <a:chOff x="8166920" y="2132801"/>
              <a:chExt cx="3042701" cy="4242196"/>
            </a:xfrm>
          </p:grpSpPr>
          <p:sp>
            <p:nvSpPr>
              <p:cNvPr id="28" name="圆角矩形 19">
                <a:extLst>
                  <a:ext uri="{FF2B5EF4-FFF2-40B4-BE49-F238E27FC236}">
                    <a16:creationId xmlns:a16="http://schemas.microsoft.com/office/drawing/2014/main" id="{A3F193C5-05AF-4741-9C7C-019AA47B6B1A}"/>
                  </a:ext>
                </a:extLst>
              </p:cNvPr>
              <p:cNvSpPr/>
              <p:nvPr/>
            </p:nvSpPr>
            <p:spPr>
              <a:xfrm>
                <a:off x="8166920" y="2151566"/>
                <a:ext cx="3042701" cy="4223431"/>
              </a:xfrm>
              <a:prstGeom prst="roundRect">
                <a:avLst>
                  <a:gd name="adj" fmla="val 6426"/>
                </a:avLst>
              </a:prstGeom>
              <a:solidFill>
                <a:sysClr val="windowText" lastClr="000000">
                  <a:lumMod val="85000"/>
                  <a:lumOff val="15000"/>
                </a:sysClr>
              </a:solidFill>
              <a:ln w="254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" name="圆角矩形 17">
                <a:extLst>
                  <a:ext uri="{FF2B5EF4-FFF2-40B4-BE49-F238E27FC236}">
                    <a16:creationId xmlns:a16="http://schemas.microsoft.com/office/drawing/2014/main" id="{B15C5EF8-2767-404A-8FDC-4AB0946D8A0B}"/>
                  </a:ext>
                </a:extLst>
              </p:cNvPr>
              <p:cNvSpPr/>
              <p:nvPr/>
            </p:nvSpPr>
            <p:spPr>
              <a:xfrm>
                <a:off x="8166920" y="2132801"/>
                <a:ext cx="3042701" cy="4208066"/>
              </a:xfrm>
              <a:custGeom>
                <a:avLst/>
                <a:gdLst/>
                <a:ahLst/>
                <a:cxnLst/>
                <a:rect l="l" t="t" r="r" b="b"/>
                <a:pathLst>
                  <a:path w="2592288" h="1525193">
                    <a:moveTo>
                      <a:pt x="166580" y="0"/>
                    </a:moveTo>
                    <a:lnTo>
                      <a:pt x="2425708" y="0"/>
                    </a:lnTo>
                    <a:cubicBezTo>
                      <a:pt x="2517708" y="0"/>
                      <a:pt x="2592288" y="74580"/>
                      <a:pt x="2592288" y="166580"/>
                    </a:cubicBezTo>
                    <a:lnTo>
                      <a:pt x="2592288" y="1525193"/>
                    </a:lnTo>
                    <a:lnTo>
                      <a:pt x="0" y="1525193"/>
                    </a:lnTo>
                    <a:lnTo>
                      <a:pt x="0" y="166580"/>
                    </a:lnTo>
                    <a:cubicBezTo>
                      <a:pt x="0" y="74580"/>
                      <a:pt x="74580" y="0"/>
                      <a:pt x="166580" y="0"/>
                    </a:cubicBezTo>
                    <a:close/>
                  </a:path>
                </a:pathLst>
              </a:custGeom>
              <a:gradFill flip="none" rotWithShape="1">
                <a:gsLst>
                  <a:gs pos="8000">
                    <a:sysClr val="windowText" lastClr="000000">
                      <a:lumMod val="65000"/>
                      <a:lumOff val="35000"/>
                    </a:sysClr>
                  </a:gs>
                  <a:gs pos="54000">
                    <a:sysClr val="windowText" lastClr="000000">
                      <a:lumMod val="85000"/>
                      <a:lumOff val="15000"/>
                    </a:sysClr>
                  </a:gs>
                  <a:gs pos="100000">
                    <a:sysClr val="window" lastClr="FFFFFF">
                      <a:lumMod val="75000"/>
                      <a:alpha val="24000"/>
                    </a:sysClr>
                  </a:gs>
                  <a:gs pos="25000">
                    <a:sysClr val="window" lastClr="FFFFFF">
                      <a:lumMod val="65000"/>
                      <a:alpha val="29000"/>
                    </a:sysClr>
                  </a:gs>
                </a:gsLst>
                <a:path path="rect">
                  <a:fillToRect l="100000" b="100000"/>
                </a:path>
                <a:tileRect t="-100000" r="-10000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04BA7FA6-BDC8-47C2-A145-F84C5F3B5BAA}"/>
                </a:ext>
              </a:extLst>
            </p:cNvPr>
            <p:cNvSpPr/>
            <p:nvPr/>
          </p:nvSpPr>
          <p:spPr>
            <a:xfrm>
              <a:off x="8098385" y="2631726"/>
              <a:ext cx="3042701" cy="267765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判决可能错误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有重大立功可能改判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罪犯正在怀孕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259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11" grpId="0"/>
      <p:bldP spid="14" grpId="0"/>
      <p:bldP spid="18" grpId="0"/>
      <p:bldP spid="19" grpId="0"/>
      <p:bldP spid="20" grpId="0"/>
      <p:bldP spid="41" grpId="0"/>
      <p:bldP spid="49" grpId="0"/>
      <p:bldP spid="65" grpId="0"/>
      <p:bldP spid="6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圆角矩形 1">
            <a:hlinkClick r:id="" action="ppaction://noaction"/>
          </p:cNvPr>
          <p:cNvSpPr/>
          <p:nvPr/>
        </p:nvSpPr>
        <p:spPr>
          <a:xfrm flipH="1">
            <a:off x="5370788" y="2273556"/>
            <a:ext cx="3188234" cy="2285189"/>
          </a:xfrm>
          <a:custGeom>
            <a:avLst/>
            <a:gdLst/>
            <a:ahLst/>
            <a:cxnLst/>
            <a:rect l="l" t="t" r="r" b="b"/>
            <a:pathLst>
              <a:path w="3096344" h="2219326">
                <a:moveTo>
                  <a:pt x="1109663" y="0"/>
                </a:moveTo>
                <a:lnTo>
                  <a:pt x="2483885" y="0"/>
                </a:lnTo>
                <a:cubicBezTo>
                  <a:pt x="1871035" y="0"/>
                  <a:pt x="1374222" y="496813"/>
                  <a:pt x="1374222" y="1109663"/>
                </a:cubicBezTo>
                <a:cubicBezTo>
                  <a:pt x="1374222" y="1722512"/>
                  <a:pt x="1871035" y="2219325"/>
                  <a:pt x="2483885" y="2219325"/>
                </a:cubicBezTo>
                <a:lnTo>
                  <a:pt x="3096344" y="2219325"/>
                </a:lnTo>
                <a:lnTo>
                  <a:pt x="3096344" y="2219326"/>
                </a:lnTo>
                <a:lnTo>
                  <a:pt x="1109663" y="2219325"/>
                </a:lnTo>
                <a:cubicBezTo>
                  <a:pt x="496813" y="2219325"/>
                  <a:pt x="0" y="1722512"/>
                  <a:pt x="0" y="1109663"/>
                </a:cubicBezTo>
                <a:cubicBezTo>
                  <a:pt x="0" y="496813"/>
                  <a:pt x="496813" y="0"/>
                  <a:pt x="1109663" y="0"/>
                </a:cubicBezTo>
                <a:close/>
              </a:path>
            </a:pathLst>
          </a:custGeom>
          <a:gradFill flip="none" rotWithShape="1">
            <a:gsLst>
              <a:gs pos="0">
                <a:srgbClr val="EAEAEA"/>
              </a:gs>
              <a:gs pos="51000">
                <a:sysClr val="window" lastClr="FFFFFF"/>
              </a:gs>
            </a:gsLst>
            <a:lin ang="0" scaled="1"/>
            <a:tileRect/>
          </a:gradFill>
          <a:ln w="12700" cap="flat" cmpd="sng" algn="ctr">
            <a:solidFill>
              <a:sysClr val="window" lastClr="FFFFFF"/>
            </a:solidFill>
            <a:prstDash val="solid"/>
          </a:ln>
          <a:effectLst>
            <a:outerShdw blurRad="406400" dist="38100" dir="10800000" sx="102000" sy="102000" algn="r" rotWithShape="0">
              <a:prstClr val="black">
                <a:alpha val="47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9" name="圆角矩形 1">
            <a:hlinkClick r:id="" action="ppaction://hlinkshowjump?jump=nextslide"/>
          </p:cNvPr>
          <p:cNvSpPr/>
          <p:nvPr/>
        </p:nvSpPr>
        <p:spPr>
          <a:xfrm>
            <a:off x="4258614" y="754"/>
            <a:ext cx="3188234" cy="2285189"/>
          </a:xfrm>
          <a:custGeom>
            <a:avLst/>
            <a:gdLst/>
            <a:ahLst/>
            <a:cxnLst/>
            <a:rect l="l" t="t" r="r" b="b"/>
            <a:pathLst>
              <a:path w="3096344" h="2219326">
                <a:moveTo>
                  <a:pt x="1109663" y="0"/>
                </a:moveTo>
                <a:lnTo>
                  <a:pt x="2483885" y="0"/>
                </a:lnTo>
                <a:cubicBezTo>
                  <a:pt x="1871035" y="0"/>
                  <a:pt x="1374222" y="496813"/>
                  <a:pt x="1374222" y="1109663"/>
                </a:cubicBezTo>
                <a:cubicBezTo>
                  <a:pt x="1374222" y="1722512"/>
                  <a:pt x="1871035" y="2219325"/>
                  <a:pt x="2483885" y="2219325"/>
                </a:cubicBezTo>
                <a:lnTo>
                  <a:pt x="3096344" y="2219325"/>
                </a:lnTo>
                <a:lnTo>
                  <a:pt x="3096344" y="2219326"/>
                </a:lnTo>
                <a:lnTo>
                  <a:pt x="1109663" y="2219325"/>
                </a:lnTo>
                <a:cubicBezTo>
                  <a:pt x="496813" y="2219325"/>
                  <a:pt x="0" y="1722512"/>
                  <a:pt x="0" y="1109663"/>
                </a:cubicBezTo>
                <a:cubicBezTo>
                  <a:pt x="0" y="496813"/>
                  <a:pt x="496813" y="0"/>
                  <a:pt x="1109663" y="0"/>
                </a:cubicBezTo>
                <a:close/>
              </a:path>
            </a:pathLst>
          </a:custGeom>
          <a:gradFill flip="none" rotWithShape="1">
            <a:gsLst>
              <a:gs pos="0">
                <a:srgbClr val="EAEAEA"/>
              </a:gs>
              <a:gs pos="51000">
                <a:sysClr val="window" lastClr="FFFFFF"/>
              </a:gs>
            </a:gsLst>
            <a:lin ang="0" scaled="1"/>
            <a:tileRect/>
          </a:gradFill>
          <a:ln w="12700" cap="flat" cmpd="sng" algn="ctr">
            <a:solidFill>
              <a:sysClr val="window" lastClr="FFFFFF"/>
            </a:solidFill>
            <a:prstDash val="solid"/>
          </a:ln>
          <a:effectLst>
            <a:outerShdw blurRad="406400" dist="38100" dir="10800000" sx="102000" sy="102000" algn="r" rotWithShape="0">
              <a:prstClr val="black">
                <a:alpha val="47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2" name="TextBox 21">
            <a:hlinkClick r:id="" action="ppaction://hlinkshowjump?jump=nextslide"/>
          </p:cNvPr>
          <p:cNvSpPr txBox="1"/>
          <p:nvPr/>
        </p:nvSpPr>
        <p:spPr>
          <a:xfrm>
            <a:off x="4532577" y="657060"/>
            <a:ext cx="1073922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zh-CN" sz="4800" b="1" ker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didas Unity" pitchFamily="2" charset="0"/>
                <a:ea typeface="Gungsuh" pitchFamily="18" charset="-127"/>
              </a:rPr>
              <a:t>01</a:t>
            </a:r>
            <a:endParaRPr lang="zh-CN" altLang="en-US" sz="4800" b="1" kern="0">
              <a:solidFill>
                <a:sysClr val="windowText" lastClr="000000">
                  <a:lumMod val="65000"/>
                  <a:lumOff val="35000"/>
                </a:sysClr>
              </a:solidFill>
              <a:latin typeface="Adidas Unity" pitchFamily="2" charset="0"/>
              <a:ea typeface="Gungsuh" pitchFamily="18" charset="-127"/>
            </a:endParaRPr>
          </a:p>
        </p:txBody>
      </p:sp>
      <p:sp>
        <p:nvSpPr>
          <p:cNvPr id="24" name="TextBox 23">
            <a:hlinkClick r:id="" action="ppaction://noaction"/>
          </p:cNvPr>
          <p:cNvSpPr txBox="1"/>
          <p:nvPr/>
        </p:nvSpPr>
        <p:spPr>
          <a:xfrm>
            <a:off x="7337553" y="2905701"/>
            <a:ext cx="1073922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zh-CN" sz="4800" b="1" ker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didas Unity" pitchFamily="2" charset="0"/>
                <a:ea typeface="Gungsuh" pitchFamily="18" charset="-127"/>
              </a:rPr>
              <a:t>02</a:t>
            </a:r>
            <a:endParaRPr lang="zh-CN" altLang="en-US" sz="4800" b="1" kern="0">
              <a:solidFill>
                <a:sysClr val="windowText" lastClr="000000">
                  <a:lumMod val="65000"/>
                  <a:lumOff val="35000"/>
                </a:sysClr>
              </a:solidFill>
              <a:latin typeface="Adidas Unity" pitchFamily="2" charset="0"/>
              <a:ea typeface="Gungsuh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 rot="5400000">
            <a:off x="8709356" y="3075736"/>
            <a:ext cx="3318024" cy="68082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vert270" wrap="square" rtlCol="0"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5400" b="1">
                <a:solidFill>
                  <a:schemeClr val="tx1">
                    <a:lumMod val="65000"/>
                    <a:lumOff val="35000"/>
                  </a:schemeClr>
                </a:solidFill>
                <a:latin typeface="Agency FB" pitchFamily="34" charset="0"/>
                <a:ea typeface="微软雅黑" pitchFamily="34" charset="-122"/>
                <a:cs typeface="Calibri" pitchFamily="34" charset="0"/>
              </a:defRPr>
            </a:lvl1pPr>
          </a:lstStyle>
          <a:p>
            <a:pPr algn="ctr"/>
            <a:r>
              <a:rPr lang="zh-CN" alt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idas Unity" pitchFamily="2" charset="0"/>
              </a:rPr>
              <a:t>执行程序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01852" y="2985723"/>
            <a:ext cx="1704647" cy="52322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CN" altLang="en-US" sz="2800" b="1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  <a:cs typeface="Arial" pitchFamily="34" charset="0"/>
              </a:rPr>
              <a:t>执行变更</a:t>
            </a:r>
            <a:endParaRPr lang="en-US" altLang="zh-CN" sz="2800" b="1" ker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77501" y="677671"/>
            <a:ext cx="2444131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CN" altLang="en-US" sz="2800" b="1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  <a:cs typeface="Arial" pitchFamily="34" charset="0"/>
              </a:rPr>
              <a:t>执行主体</a:t>
            </a:r>
            <a:endParaRPr lang="en-US" altLang="zh-CN" sz="2800" b="1" ker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7569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1" y="435823"/>
            <a:ext cx="2683722" cy="568041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3200" b="1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监外执行</a:t>
            </a:r>
            <a:endParaRPr lang="en-US" altLang="zh-CN" sz="3200" b="1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34935" y="1676122"/>
            <a:ext cx="210712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前提</a:t>
            </a:r>
          </a:p>
        </p:txBody>
      </p:sp>
      <p:sp>
        <p:nvSpPr>
          <p:cNvPr id="4" name="矩形 3"/>
          <p:cNvSpPr/>
          <p:nvPr/>
        </p:nvSpPr>
        <p:spPr>
          <a:xfrm>
            <a:off x="4083734" y="1676122"/>
            <a:ext cx="574958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判处有期徒刑及拘役</a:t>
            </a:r>
          </a:p>
        </p:txBody>
      </p:sp>
      <p:sp>
        <p:nvSpPr>
          <p:cNvPr id="5" name="矩形 4"/>
          <p:cNvSpPr/>
          <p:nvPr/>
        </p:nvSpPr>
        <p:spPr>
          <a:xfrm>
            <a:off x="1134935" y="2799193"/>
            <a:ext cx="210712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1" cap="none" spc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条件</a:t>
            </a:r>
          </a:p>
        </p:txBody>
      </p:sp>
      <p:sp>
        <p:nvSpPr>
          <p:cNvPr id="6" name="矩形 5"/>
          <p:cNvSpPr/>
          <p:nvPr/>
        </p:nvSpPr>
        <p:spPr>
          <a:xfrm>
            <a:off x="4083734" y="2799193"/>
            <a:ext cx="574958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1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严重疾病需要保外就医</a:t>
            </a:r>
          </a:p>
        </p:txBody>
      </p:sp>
      <p:sp>
        <p:nvSpPr>
          <p:cNvPr id="7" name="矩形 6"/>
          <p:cNvSpPr/>
          <p:nvPr/>
        </p:nvSpPr>
        <p:spPr>
          <a:xfrm>
            <a:off x="4083734" y="3599098"/>
            <a:ext cx="574958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1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怀孕或哺乳自己婴儿妇女</a:t>
            </a:r>
          </a:p>
        </p:txBody>
      </p:sp>
      <p:sp>
        <p:nvSpPr>
          <p:cNvPr id="8" name="矩形 7"/>
          <p:cNvSpPr/>
          <p:nvPr/>
        </p:nvSpPr>
        <p:spPr>
          <a:xfrm>
            <a:off x="3872718" y="4399003"/>
            <a:ext cx="641076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1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生活不能自理，无社会危险性</a:t>
            </a:r>
          </a:p>
        </p:txBody>
      </p:sp>
      <p:sp>
        <p:nvSpPr>
          <p:cNvPr id="9" name="矩形 8"/>
          <p:cNvSpPr/>
          <p:nvPr/>
        </p:nvSpPr>
        <p:spPr>
          <a:xfrm>
            <a:off x="1134935" y="5216492"/>
            <a:ext cx="210712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1" cap="none" spc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无期徒刑可以适用</a:t>
            </a:r>
          </a:p>
        </p:txBody>
      </p:sp>
      <p:cxnSp>
        <p:nvCxnSpPr>
          <p:cNvPr id="10" name="连接符: 肘形 9"/>
          <p:cNvCxnSpPr>
            <a:cxnSpLocks/>
            <a:stCxn id="7" idx="1"/>
            <a:endCxn id="9" idx="0"/>
          </p:cNvCxnSpPr>
          <p:nvPr/>
        </p:nvCxnSpPr>
        <p:spPr>
          <a:xfrm rot="10800000" flipV="1">
            <a:off x="2188496" y="3922264"/>
            <a:ext cx="1895238" cy="1294228"/>
          </a:xfrm>
          <a:prstGeom prst="bentConnector2">
            <a:avLst/>
          </a:prstGeom>
          <a:ln w="381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57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1" y="435823"/>
            <a:ext cx="1572374" cy="568041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3200" b="1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减刑</a:t>
            </a:r>
            <a:endParaRPr lang="en-US" altLang="zh-CN" sz="3200" b="1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9744" y="5092333"/>
            <a:ext cx="245311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管制、拘役有期徒刑</a:t>
            </a:r>
          </a:p>
        </p:txBody>
      </p:sp>
      <p:sp>
        <p:nvSpPr>
          <p:cNvPr id="5" name="矩形 4"/>
          <p:cNvSpPr/>
          <p:nvPr/>
        </p:nvSpPr>
        <p:spPr>
          <a:xfrm>
            <a:off x="219744" y="3837232"/>
            <a:ext cx="245311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无期徒刑</a:t>
            </a:r>
          </a:p>
        </p:txBody>
      </p:sp>
      <p:sp>
        <p:nvSpPr>
          <p:cNvPr id="6" name="矩形 5"/>
          <p:cNvSpPr/>
          <p:nvPr/>
        </p:nvSpPr>
        <p:spPr>
          <a:xfrm>
            <a:off x="2855742" y="3837231"/>
            <a:ext cx="245311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有期徒刑</a:t>
            </a:r>
          </a:p>
        </p:txBody>
      </p:sp>
      <p:sp>
        <p:nvSpPr>
          <p:cNvPr id="7" name="矩形 6"/>
          <p:cNvSpPr/>
          <p:nvPr/>
        </p:nvSpPr>
        <p:spPr>
          <a:xfrm>
            <a:off x="472961" y="1941922"/>
            <a:ext cx="194668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死缓      限制减刑</a:t>
            </a:r>
          </a:p>
        </p:txBody>
      </p:sp>
      <p:sp>
        <p:nvSpPr>
          <p:cNvPr id="8" name="矩形 7"/>
          <p:cNvSpPr/>
          <p:nvPr/>
        </p:nvSpPr>
        <p:spPr>
          <a:xfrm>
            <a:off x="3215825" y="1751798"/>
            <a:ext cx="245311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无期徒刑</a:t>
            </a:r>
          </a:p>
        </p:txBody>
      </p:sp>
      <p:sp>
        <p:nvSpPr>
          <p:cNvPr id="9" name="箭头: 下 8"/>
          <p:cNvSpPr/>
          <p:nvPr/>
        </p:nvSpPr>
        <p:spPr>
          <a:xfrm rot="16200000">
            <a:off x="2550136" y="2120494"/>
            <a:ext cx="448115" cy="720075"/>
          </a:xfrm>
          <a:prstGeom prst="down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箭头: 下 9"/>
          <p:cNvSpPr/>
          <p:nvPr/>
        </p:nvSpPr>
        <p:spPr>
          <a:xfrm rot="16200000">
            <a:off x="2550138" y="3837911"/>
            <a:ext cx="448115" cy="720075"/>
          </a:xfrm>
          <a:prstGeom prst="down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215777" y="2704718"/>
            <a:ext cx="289794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25</a:t>
            </a:r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年 有期徒刑</a:t>
            </a:r>
          </a:p>
        </p:txBody>
      </p:sp>
      <p:sp>
        <p:nvSpPr>
          <p:cNvPr id="12" name="矩形 11"/>
          <p:cNvSpPr/>
          <p:nvPr/>
        </p:nvSpPr>
        <p:spPr>
          <a:xfrm>
            <a:off x="6113722" y="1003865"/>
            <a:ext cx="292003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32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最低执行刑期</a:t>
            </a:r>
          </a:p>
        </p:txBody>
      </p:sp>
      <p:sp>
        <p:nvSpPr>
          <p:cNvPr id="13" name="矩形 12"/>
          <p:cNvSpPr/>
          <p:nvPr/>
        </p:nvSpPr>
        <p:spPr>
          <a:xfrm>
            <a:off x="6901511" y="1751798"/>
            <a:ext cx="134445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32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25</a:t>
            </a:r>
            <a:r>
              <a:rPr lang="zh-CN" altLang="en-US" sz="32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年</a:t>
            </a:r>
          </a:p>
        </p:txBody>
      </p:sp>
      <p:sp>
        <p:nvSpPr>
          <p:cNvPr id="14" name="矩形 13"/>
          <p:cNvSpPr/>
          <p:nvPr/>
        </p:nvSpPr>
        <p:spPr>
          <a:xfrm>
            <a:off x="6901510" y="2704718"/>
            <a:ext cx="134445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32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20</a:t>
            </a:r>
            <a:r>
              <a:rPr lang="zh-CN" altLang="en-US" sz="32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年</a:t>
            </a:r>
          </a:p>
        </p:txBody>
      </p:sp>
      <p:sp>
        <p:nvSpPr>
          <p:cNvPr id="15" name="矩形 14"/>
          <p:cNvSpPr/>
          <p:nvPr/>
        </p:nvSpPr>
        <p:spPr>
          <a:xfrm>
            <a:off x="6887420" y="3845447"/>
            <a:ext cx="134445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32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13</a:t>
            </a:r>
            <a:r>
              <a:rPr lang="zh-CN" altLang="en-US" sz="32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年</a:t>
            </a:r>
          </a:p>
        </p:txBody>
      </p:sp>
      <p:sp>
        <p:nvSpPr>
          <p:cNvPr id="16" name="矩形 15"/>
          <p:cNvSpPr/>
          <p:nvPr/>
        </p:nvSpPr>
        <p:spPr>
          <a:xfrm>
            <a:off x="6507612" y="5477431"/>
            <a:ext cx="213224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32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½</a:t>
            </a:r>
            <a:r>
              <a:rPr lang="zh-CN" altLang="en-US" sz="32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原判刑</a:t>
            </a:r>
          </a:p>
        </p:txBody>
      </p:sp>
      <p:sp>
        <p:nvSpPr>
          <p:cNvPr id="17" name="矩形 16"/>
          <p:cNvSpPr/>
          <p:nvPr/>
        </p:nvSpPr>
        <p:spPr>
          <a:xfrm>
            <a:off x="8904849" y="1003864"/>
            <a:ext cx="339833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32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已执行是否计入</a:t>
            </a:r>
          </a:p>
        </p:txBody>
      </p:sp>
      <p:sp>
        <p:nvSpPr>
          <p:cNvPr id="18" name="矩形 17"/>
          <p:cNvSpPr/>
          <p:nvPr/>
        </p:nvSpPr>
        <p:spPr>
          <a:xfrm>
            <a:off x="9996242" y="1515026"/>
            <a:ext cx="134445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44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×</a:t>
            </a:r>
            <a:endParaRPr lang="zh-CN" altLang="en-US" sz="4400" b="1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996241" y="2520052"/>
            <a:ext cx="134445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44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×</a:t>
            </a:r>
            <a:endParaRPr lang="zh-CN" altLang="en-US" sz="4400" b="1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9996241" y="3652565"/>
            <a:ext cx="134445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44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×</a:t>
            </a:r>
            <a:endParaRPr lang="zh-CN" altLang="en-US" sz="4400" b="1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996242" y="5477431"/>
            <a:ext cx="134445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400" b="1" cap="none" spc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40615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  <p:bldP spid="7" grpId="0"/>
      <p:bldP spid="8" grpId="0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1" y="435823"/>
            <a:ext cx="1572374" cy="568041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3200" b="1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假释</a:t>
            </a:r>
            <a:endParaRPr lang="en-US" altLang="zh-CN" sz="3200" b="1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66082" y="873360"/>
            <a:ext cx="194668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前提</a:t>
            </a:r>
          </a:p>
        </p:txBody>
      </p:sp>
      <p:sp>
        <p:nvSpPr>
          <p:cNvPr id="4" name="矩形 3"/>
          <p:cNvSpPr/>
          <p:nvPr/>
        </p:nvSpPr>
        <p:spPr>
          <a:xfrm>
            <a:off x="1680436" y="1677583"/>
            <a:ext cx="722441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实际执行一半刑期以上</a:t>
            </a:r>
          </a:p>
        </p:txBody>
      </p:sp>
      <p:sp>
        <p:nvSpPr>
          <p:cNvPr id="5" name="矩形 4"/>
          <p:cNvSpPr/>
          <p:nvPr/>
        </p:nvSpPr>
        <p:spPr>
          <a:xfrm>
            <a:off x="1680436" y="2723917"/>
            <a:ext cx="722441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实际执行</a:t>
            </a:r>
            <a:r>
              <a:rPr lang="en-US" altLang="zh-CN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13</a:t>
            </a:r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年刑期以上</a:t>
            </a:r>
          </a:p>
        </p:txBody>
      </p:sp>
      <p:sp>
        <p:nvSpPr>
          <p:cNvPr id="6" name="矩形 5"/>
          <p:cNvSpPr/>
          <p:nvPr/>
        </p:nvSpPr>
        <p:spPr>
          <a:xfrm>
            <a:off x="8651630" y="873361"/>
            <a:ext cx="194668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考验期</a:t>
            </a:r>
          </a:p>
        </p:txBody>
      </p:sp>
      <p:sp>
        <p:nvSpPr>
          <p:cNvPr id="7" name="矩形 6"/>
          <p:cNvSpPr/>
          <p:nvPr/>
        </p:nvSpPr>
        <p:spPr>
          <a:xfrm>
            <a:off x="118923" y="1677583"/>
            <a:ext cx="255393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有期徒刑</a:t>
            </a:r>
          </a:p>
        </p:txBody>
      </p:sp>
      <p:sp>
        <p:nvSpPr>
          <p:cNvPr id="8" name="矩形 7"/>
          <p:cNvSpPr/>
          <p:nvPr/>
        </p:nvSpPr>
        <p:spPr>
          <a:xfrm>
            <a:off x="118922" y="2723919"/>
            <a:ext cx="255393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无期徒刑</a:t>
            </a:r>
          </a:p>
        </p:txBody>
      </p:sp>
      <p:sp>
        <p:nvSpPr>
          <p:cNvPr id="9" name="矩形 8"/>
          <p:cNvSpPr/>
          <p:nvPr/>
        </p:nvSpPr>
        <p:spPr>
          <a:xfrm>
            <a:off x="8376136" y="1677581"/>
            <a:ext cx="255393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剩余刑期</a:t>
            </a:r>
          </a:p>
        </p:txBody>
      </p:sp>
      <p:sp>
        <p:nvSpPr>
          <p:cNvPr id="10" name="矩形 9"/>
          <p:cNvSpPr/>
          <p:nvPr/>
        </p:nvSpPr>
        <p:spPr>
          <a:xfrm>
            <a:off x="8376135" y="2723917"/>
            <a:ext cx="255393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10</a:t>
            </a:r>
            <a:r>
              <a:rPr lang="zh-CN" altLang="en-US" sz="32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年</a:t>
            </a:r>
          </a:p>
        </p:txBody>
      </p:sp>
      <p:sp>
        <p:nvSpPr>
          <p:cNvPr id="11" name="矩形 10"/>
          <p:cNvSpPr/>
          <p:nvPr/>
        </p:nvSpPr>
        <p:spPr>
          <a:xfrm>
            <a:off x="118922" y="4902989"/>
            <a:ext cx="255393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不得假释</a:t>
            </a:r>
          </a:p>
        </p:txBody>
      </p:sp>
      <p:sp>
        <p:nvSpPr>
          <p:cNvPr id="12" name="矩形 11"/>
          <p:cNvSpPr/>
          <p:nvPr/>
        </p:nvSpPr>
        <p:spPr>
          <a:xfrm>
            <a:off x="3108960" y="4902989"/>
            <a:ext cx="834214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3200" b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因故意杀人、强奸、抢劫、绑架、放火、爆炸、投放危险物质或者有组织的暴力性犯罪</a:t>
            </a:r>
            <a:r>
              <a:rPr lang="zh-CN" altLang="en-US" sz="3200" b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被判处十年以上有期徒刑、无期徒刑</a:t>
            </a:r>
            <a:endParaRPr lang="zh-CN" altLang="en-US" sz="3200" b="1" cap="none" spc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88455" y="3856653"/>
            <a:ext cx="204802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累犯</a:t>
            </a:r>
            <a:endParaRPr lang="zh-CN" altLang="en-US" sz="3200" b="1" cap="none" spc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079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0" y="435823"/>
            <a:ext cx="2606009" cy="487455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2000" b="1" dirty="0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禁止不利变更原则</a:t>
            </a:r>
            <a:endParaRPr lang="en-US" altLang="zh-CN" sz="2000" b="1" dirty="0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71840" y="923277"/>
            <a:ext cx="1008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3200" b="1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前提</a:t>
            </a:r>
          </a:p>
        </p:txBody>
      </p:sp>
      <p:sp>
        <p:nvSpPr>
          <p:cNvPr id="4" name="矩形 3"/>
          <p:cNvSpPr/>
          <p:nvPr/>
        </p:nvSpPr>
        <p:spPr>
          <a:xfrm>
            <a:off x="5989275" y="923278"/>
            <a:ext cx="306846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32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只有被告人上诉</a:t>
            </a:r>
          </a:p>
        </p:txBody>
      </p:sp>
      <p:sp>
        <p:nvSpPr>
          <p:cNvPr id="5" name="矩形 4"/>
          <p:cNvSpPr/>
          <p:nvPr/>
        </p:nvSpPr>
        <p:spPr>
          <a:xfrm>
            <a:off x="1486369" y="3576140"/>
            <a:ext cx="3560065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禁止的不利变更</a:t>
            </a:r>
          </a:p>
        </p:txBody>
      </p:sp>
      <p:sp>
        <p:nvSpPr>
          <p:cNvPr id="6" name="矩形 5"/>
          <p:cNvSpPr/>
          <p:nvPr/>
        </p:nvSpPr>
        <p:spPr>
          <a:xfrm>
            <a:off x="5989275" y="1739707"/>
            <a:ext cx="2656496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3200" b="1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增加主刑量刑</a:t>
            </a:r>
          </a:p>
        </p:txBody>
      </p:sp>
      <p:sp>
        <p:nvSpPr>
          <p:cNvPr id="7" name="矩形 6"/>
          <p:cNvSpPr/>
          <p:nvPr/>
        </p:nvSpPr>
        <p:spPr>
          <a:xfrm>
            <a:off x="5989275" y="2365536"/>
            <a:ext cx="3480440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3200" b="1" cap="none" spc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增加或加重附加刑</a:t>
            </a:r>
          </a:p>
        </p:txBody>
      </p:sp>
      <p:sp>
        <p:nvSpPr>
          <p:cNvPr id="8" name="矩形 7"/>
          <p:cNvSpPr/>
          <p:nvPr/>
        </p:nvSpPr>
        <p:spPr>
          <a:xfrm>
            <a:off x="5989275" y="3576140"/>
            <a:ext cx="2656496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3200" b="1" cap="none" spc="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变更较重刑种</a:t>
            </a:r>
          </a:p>
        </p:txBody>
      </p:sp>
      <p:sp>
        <p:nvSpPr>
          <p:cNvPr id="9" name="矩形 8"/>
          <p:cNvSpPr/>
          <p:nvPr/>
        </p:nvSpPr>
        <p:spPr>
          <a:xfrm>
            <a:off x="5989275" y="2950311"/>
            <a:ext cx="4716356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3200" b="1" cap="none" spc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数罪并罚不加重执行刑罚</a:t>
            </a:r>
          </a:p>
        </p:txBody>
      </p:sp>
      <p:sp>
        <p:nvSpPr>
          <p:cNvPr id="10" name="矩形 9"/>
          <p:cNvSpPr/>
          <p:nvPr/>
        </p:nvSpPr>
        <p:spPr>
          <a:xfrm>
            <a:off x="5989275" y="4243023"/>
            <a:ext cx="4304383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3200" b="1" cap="none" spc="0" dirty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撤销缓刑或延长考验期</a:t>
            </a:r>
          </a:p>
        </p:txBody>
      </p:sp>
      <p:sp>
        <p:nvSpPr>
          <p:cNvPr id="11" name="矩形 10"/>
          <p:cNvSpPr/>
          <p:nvPr/>
        </p:nvSpPr>
        <p:spPr>
          <a:xfrm>
            <a:off x="5989275" y="4868852"/>
            <a:ext cx="2244525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3200" b="1" cap="none" spc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增加禁止令</a:t>
            </a:r>
          </a:p>
        </p:txBody>
      </p:sp>
      <p:sp>
        <p:nvSpPr>
          <p:cNvPr id="12" name="矩形 11"/>
          <p:cNvSpPr/>
          <p:nvPr/>
        </p:nvSpPr>
        <p:spPr>
          <a:xfrm>
            <a:off x="5989275" y="5494681"/>
            <a:ext cx="4304383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3200" b="1" cap="none" spc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死缓案件增加限制减刑</a:t>
            </a:r>
          </a:p>
        </p:txBody>
      </p:sp>
      <p:sp>
        <p:nvSpPr>
          <p:cNvPr id="13" name="左大括号 12"/>
          <p:cNvSpPr/>
          <p:nvPr/>
        </p:nvSpPr>
        <p:spPr>
          <a:xfrm>
            <a:off x="5080449" y="2032094"/>
            <a:ext cx="250371" cy="385306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208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矩形 67">
            <a:extLst>
              <a:ext uri="{FF2B5EF4-FFF2-40B4-BE49-F238E27FC236}">
                <a16:creationId xmlns:a16="http://schemas.microsoft.com/office/drawing/2014/main" id="{D753D5E6-5719-47B8-ABD2-8C046C4FBBF2}"/>
              </a:ext>
            </a:extLst>
          </p:cNvPr>
          <p:cNvSpPr/>
          <p:nvPr/>
        </p:nvSpPr>
        <p:spPr>
          <a:xfrm>
            <a:off x="4718608" y="3432814"/>
            <a:ext cx="2141996" cy="411160"/>
          </a:xfrm>
          <a:prstGeom prst="rect">
            <a:avLst/>
          </a:prstGeom>
          <a:ln>
            <a:solidFill>
              <a:srgbClr val="4472C4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矩形 77">
            <a:extLst>
              <a:ext uri="{FF2B5EF4-FFF2-40B4-BE49-F238E27FC236}">
                <a16:creationId xmlns:a16="http://schemas.microsoft.com/office/drawing/2014/main" id="{CA938C48-B797-493D-B582-BC565179192B}"/>
              </a:ext>
            </a:extLst>
          </p:cNvPr>
          <p:cNvSpPr/>
          <p:nvPr/>
        </p:nvSpPr>
        <p:spPr>
          <a:xfrm>
            <a:off x="563979" y="5012818"/>
            <a:ext cx="2533076" cy="1628267"/>
          </a:xfrm>
          <a:prstGeom prst="rect">
            <a:avLst/>
          </a:prstGeom>
          <a:ln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0ECB43F9-4010-4422-9408-BF7663983EE5}"/>
              </a:ext>
            </a:extLst>
          </p:cNvPr>
          <p:cNvSpPr/>
          <p:nvPr/>
        </p:nvSpPr>
        <p:spPr>
          <a:xfrm>
            <a:off x="2588829" y="1077040"/>
            <a:ext cx="2042385" cy="3458724"/>
          </a:xfrm>
          <a:prstGeom prst="rect">
            <a:avLst/>
          </a:prstGeom>
          <a:ln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1" name="连接符: 肘形 40"/>
          <p:cNvCxnSpPr>
            <a:cxnSpLocks/>
            <a:stCxn id="18" idx="3"/>
            <a:endCxn id="57" idx="0"/>
          </p:cNvCxnSpPr>
          <p:nvPr/>
        </p:nvCxnSpPr>
        <p:spPr>
          <a:xfrm>
            <a:off x="4263106" y="3891861"/>
            <a:ext cx="7097403" cy="1433026"/>
          </a:xfrm>
          <a:prstGeom prst="bentConnector2">
            <a:avLst/>
          </a:prstGeom>
          <a:ln w="38100">
            <a:solidFill>
              <a:srgbClr val="4472C4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连接符: 肘形 37"/>
          <p:cNvCxnSpPr>
            <a:cxnSpLocks/>
            <a:stCxn id="18" idx="3"/>
            <a:endCxn id="51" idx="2"/>
          </p:cNvCxnSpPr>
          <p:nvPr/>
        </p:nvCxnSpPr>
        <p:spPr>
          <a:xfrm flipV="1">
            <a:off x="4263106" y="3509341"/>
            <a:ext cx="4674635" cy="382520"/>
          </a:xfrm>
          <a:prstGeom prst="bentConnector2">
            <a:avLst/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矩形 84"/>
          <p:cNvSpPr/>
          <p:nvPr/>
        </p:nvSpPr>
        <p:spPr>
          <a:xfrm>
            <a:off x="4683015" y="1832444"/>
            <a:ext cx="2141996" cy="411160"/>
          </a:xfrm>
          <a:prstGeom prst="rect">
            <a:avLst/>
          </a:prstGeom>
          <a:ln>
            <a:solidFill>
              <a:srgbClr val="843C0C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1" y="435823"/>
            <a:ext cx="1798140" cy="382641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2000" b="1" dirty="0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二审的提起</a:t>
            </a:r>
            <a:endParaRPr lang="en-US" altLang="zh-CN" sz="2000" b="1" dirty="0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39553" y="3521785"/>
            <a:ext cx="1994133" cy="95410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7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一审判决（裁定）书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3326386" y="3547460"/>
            <a:ext cx="1184640" cy="988304"/>
            <a:chOff x="580378" y="2723448"/>
            <a:chExt cx="1662200" cy="1386717"/>
          </a:xfrm>
        </p:grpSpPr>
        <p:sp>
          <p:nvSpPr>
            <p:cNvPr id="17" name="矩形 16"/>
            <p:cNvSpPr/>
            <p:nvPr/>
          </p:nvSpPr>
          <p:spPr>
            <a:xfrm>
              <a:off x="580378" y="3591945"/>
              <a:ext cx="1662200" cy="518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0070C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检察机关</a:t>
              </a:r>
            </a:p>
          </p:txBody>
        </p:sp>
        <p:pic>
          <p:nvPicPr>
            <p:cNvPr id="18" name="图形 17" descr="警笛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28239" y="2723448"/>
              <a:ext cx="966477" cy="966477"/>
            </a:xfrm>
            <a:prstGeom prst="rect">
              <a:avLst/>
            </a:prstGeom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19" name="组合 18"/>
          <p:cNvGrpSpPr/>
          <p:nvPr/>
        </p:nvGrpSpPr>
        <p:grpSpPr>
          <a:xfrm>
            <a:off x="3477718" y="1506599"/>
            <a:ext cx="881973" cy="831905"/>
            <a:chOff x="9928063" y="655028"/>
            <a:chExt cx="1237519" cy="1167268"/>
          </a:xfrm>
        </p:grpSpPr>
        <p:pic>
          <p:nvPicPr>
            <p:cNvPr id="20" name="图形 19" descr="监狱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075429" y="655028"/>
              <a:ext cx="914400" cy="914400"/>
            </a:xfrm>
            <a:prstGeom prst="rect">
              <a:avLst/>
            </a:prstGeom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</p:pic>
        <p:sp>
          <p:nvSpPr>
            <p:cNvPr id="21" name="矩形 20"/>
            <p:cNvSpPr/>
            <p:nvPr/>
          </p:nvSpPr>
          <p:spPr>
            <a:xfrm>
              <a:off x="9928063" y="1304076"/>
              <a:ext cx="1237519" cy="5182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被告人</a:t>
              </a:r>
              <a:endParaRPr lang="en-US" altLang="zh-CN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760849" y="5039896"/>
            <a:ext cx="1184640" cy="1203461"/>
            <a:chOff x="3580722" y="3207492"/>
            <a:chExt cx="1662200" cy="1688608"/>
          </a:xfrm>
        </p:grpSpPr>
        <p:pic>
          <p:nvPicPr>
            <p:cNvPr id="23" name="图形 22" descr="哭泣的脸，实心填充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954622" y="3207492"/>
              <a:ext cx="914400" cy="914400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4" name="矩形 23"/>
            <p:cNvSpPr/>
            <p:nvPr/>
          </p:nvSpPr>
          <p:spPr>
            <a:xfrm>
              <a:off x="3580722" y="3989216"/>
              <a:ext cx="1662200" cy="90688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C0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被害人</a:t>
              </a:r>
              <a:endParaRPr lang="en-US" altLang="zh-CN" sz="1600" b="1" cap="none" spc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b="1" cap="none" spc="0">
                  <a:ln w="0"/>
                  <a:solidFill>
                    <a:srgbClr val="C0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近亲属</a:t>
              </a:r>
            </a:p>
          </p:txBody>
        </p:sp>
      </p:grpSp>
      <p:cxnSp>
        <p:nvCxnSpPr>
          <p:cNvPr id="26" name="连接符: 肘形 25"/>
          <p:cNvCxnSpPr>
            <a:cxnSpLocks/>
            <a:stCxn id="78" idx="3"/>
            <a:endCxn id="17" idx="2"/>
          </p:cNvCxnSpPr>
          <p:nvPr/>
        </p:nvCxnSpPr>
        <p:spPr>
          <a:xfrm flipV="1">
            <a:off x="3097055" y="4535764"/>
            <a:ext cx="821651" cy="1291188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3407325" y="5385986"/>
            <a:ext cx="109389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申请抗诉</a:t>
            </a:r>
          </a:p>
        </p:txBody>
      </p:sp>
      <p:cxnSp>
        <p:nvCxnSpPr>
          <p:cNvPr id="28" name="连接符: 肘形 27"/>
          <p:cNvCxnSpPr>
            <a:cxnSpLocks/>
            <a:stCxn id="14" idx="2"/>
            <a:endCxn id="23" idx="1"/>
          </p:cNvCxnSpPr>
          <p:nvPr/>
        </p:nvCxnSpPr>
        <p:spPr>
          <a:xfrm rot="16200000" flipH="1">
            <a:off x="1287048" y="4625463"/>
            <a:ext cx="889848" cy="590705"/>
          </a:xfrm>
          <a:prstGeom prst="bentConnector2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/>
          <p:cNvSpPr/>
          <p:nvPr/>
        </p:nvSpPr>
        <p:spPr>
          <a:xfrm>
            <a:off x="1465906" y="6161681"/>
            <a:ext cx="1774524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cap="none" spc="0">
                <a:ln w="0"/>
                <a:solidFill>
                  <a:srgbClr val="7F6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限判决书</a:t>
            </a:r>
          </a:p>
        </p:txBody>
      </p:sp>
      <p:cxnSp>
        <p:nvCxnSpPr>
          <p:cNvPr id="32" name="连接符: 肘形 31"/>
          <p:cNvCxnSpPr>
            <a:cxnSpLocks/>
            <a:stCxn id="14" idx="3"/>
          </p:cNvCxnSpPr>
          <p:nvPr/>
        </p:nvCxnSpPr>
        <p:spPr>
          <a:xfrm flipV="1">
            <a:off x="2433686" y="3919571"/>
            <a:ext cx="1140618" cy="79268"/>
          </a:xfrm>
          <a:prstGeom prst="bentConnector3">
            <a:avLst>
              <a:gd name="adj1" fmla="val 65417"/>
            </a:avLst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连接符: 肘形 34"/>
          <p:cNvCxnSpPr>
            <a:cxnSpLocks/>
            <a:stCxn id="14" idx="3"/>
            <a:endCxn id="20" idx="1"/>
          </p:cNvCxnSpPr>
          <p:nvPr/>
        </p:nvCxnSpPr>
        <p:spPr>
          <a:xfrm flipV="1">
            <a:off x="2433686" y="1832443"/>
            <a:ext cx="1149059" cy="2166396"/>
          </a:xfrm>
          <a:prstGeom prst="bentConnector3">
            <a:avLst>
              <a:gd name="adj1" fmla="val 47960"/>
            </a:avLst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3236716" y="4534922"/>
            <a:ext cx="440988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000" b="1" cap="none" spc="0" dirty="0">
                <a:ln w="0"/>
                <a:solidFill>
                  <a:srgbClr val="7F6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5</a:t>
            </a:r>
            <a:r>
              <a:rPr lang="zh-CN" altLang="en-US" sz="2000" b="1" cap="none" spc="0" dirty="0">
                <a:ln w="0"/>
                <a:solidFill>
                  <a:srgbClr val="7F6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日内</a:t>
            </a:r>
          </a:p>
        </p:txBody>
      </p:sp>
      <p:grpSp>
        <p:nvGrpSpPr>
          <p:cNvPr id="45" name="组合 44"/>
          <p:cNvGrpSpPr/>
          <p:nvPr/>
        </p:nvGrpSpPr>
        <p:grpSpPr>
          <a:xfrm>
            <a:off x="3097055" y="2307804"/>
            <a:ext cx="1592094" cy="833306"/>
            <a:chOff x="5642853" y="1940563"/>
            <a:chExt cx="1592094" cy="833306"/>
          </a:xfrm>
        </p:grpSpPr>
        <p:pic>
          <p:nvPicPr>
            <p:cNvPr id="43" name="图形 42" descr="教师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096000" y="1940563"/>
              <a:ext cx="664029" cy="664029"/>
            </a:xfrm>
            <a:prstGeom prst="rect">
              <a:avLst/>
            </a:prstGeom>
          </p:spPr>
        </p:pic>
        <p:sp>
          <p:nvSpPr>
            <p:cNvPr id="44" name="矩形 43"/>
            <p:cNvSpPr/>
            <p:nvPr/>
          </p:nvSpPr>
          <p:spPr>
            <a:xfrm>
              <a:off x="5642853" y="2404537"/>
              <a:ext cx="1592094" cy="36933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自诉人</a:t>
              </a:r>
            </a:p>
          </p:txBody>
        </p:sp>
      </p:grpSp>
      <p:cxnSp>
        <p:nvCxnSpPr>
          <p:cNvPr id="46" name="连接符: 肘形 45"/>
          <p:cNvCxnSpPr>
            <a:cxnSpLocks/>
            <a:stCxn id="14" idx="3"/>
            <a:endCxn id="43" idx="1"/>
          </p:cNvCxnSpPr>
          <p:nvPr/>
        </p:nvCxnSpPr>
        <p:spPr>
          <a:xfrm flipV="1">
            <a:off x="2433686" y="2639819"/>
            <a:ext cx="1116516" cy="1359020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组合 53"/>
          <p:cNvGrpSpPr/>
          <p:nvPr/>
        </p:nvGrpSpPr>
        <p:grpSpPr>
          <a:xfrm>
            <a:off x="8342009" y="2548296"/>
            <a:ext cx="1191463" cy="961045"/>
            <a:chOff x="7490589" y="3095384"/>
            <a:chExt cx="1191463" cy="961045"/>
          </a:xfrm>
        </p:grpSpPr>
        <p:pic>
          <p:nvPicPr>
            <p:cNvPr id="50" name="图形 49" descr="法槌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800946" y="3095384"/>
              <a:ext cx="570751" cy="570751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</p:pic>
        <p:sp>
          <p:nvSpPr>
            <p:cNvPr id="51" name="矩形 50"/>
            <p:cNvSpPr/>
            <p:nvPr/>
          </p:nvSpPr>
          <p:spPr>
            <a:xfrm>
              <a:off x="7490589" y="3687097"/>
              <a:ext cx="1191463" cy="36933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一审法院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6658475" y="488752"/>
            <a:ext cx="1592094" cy="1100893"/>
            <a:chOff x="7290274" y="1429520"/>
            <a:chExt cx="1592094" cy="1100893"/>
          </a:xfrm>
        </p:grpSpPr>
        <p:pic>
          <p:nvPicPr>
            <p:cNvPr id="49" name="图形 48" descr="法槌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724163" y="1429520"/>
              <a:ext cx="724318" cy="724318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</p:pic>
        <p:sp>
          <p:nvSpPr>
            <p:cNvPr id="52" name="矩形 51"/>
            <p:cNvSpPr/>
            <p:nvPr/>
          </p:nvSpPr>
          <p:spPr>
            <a:xfrm>
              <a:off x="7290274" y="2161081"/>
              <a:ext cx="1592094" cy="36933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二审法院</a:t>
              </a: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10603832" y="5324887"/>
            <a:ext cx="1513352" cy="973848"/>
            <a:chOff x="349764" y="2723448"/>
            <a:chExt cx="2123425" cy="1366433"/>
          </a:xfrm>
        </p:grpSpPr>
        <p:sp>
          <p:nvSpPr>
            <p:cNvPr id="56" name="矩形 55"/>
            <p:cNvSpPr/>
            <p:nvPr/>
          </p:nvSpPr>
          <p:spPr>
            <a:xfrm>
              <a:off x="349764" y="3571661"/>
              <a:ext cx="2123425" cy="518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0070C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上级检察院</a:t>
              </a:r>
            </a:p>
          </p:txBody>
        </p:sp>
        <p:pic>
          <p:nvPicPr>
            <p:cNvPr id="57" name="图形 56" descr="警笛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28239" y="2723448"/>
              <a:ext cx="966477" cy="966477"/>
            </a:xfrm>
            <a:prstGeom prst="rect">
              <a:avLst/>
            </a:prstGeom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</p:pic>
      </p:grpSp>
      <p:cxnSp>
        <p:nvCxnSpPr>
          <p:cNvPr id="58" name="连接符: 肘形 57"/>
          <p:cNvCxnSpPr>
            <a:cxnSpLocks/>
            <a:stCxn id="20" idx="3"/>
            <a:endCxn id="51" idx="1"/>
          </p:cNvCxnSpPr>
          <p:nvPr/>
        </p:nvCxnSpPr>
        <p:spPr>
          <a:xfrm>
            <a:off x="4234433" y="1832443"/>
            <a:ext cx="4107576" cy="1492232"/>
          </a:xfrm>
          <a:prstGeom prst="bentConnector3">
            <a:avLst>
              <a:gd name="adj1" fmla="val 65726"/>
            </a:avLst>
          </a:prstGeom>
          <a:ln w="38100">
            <a:solidFill>
              <a:srgbClr val="843C0C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连接符: 肘形 63"/>
          <p:cNvCxnSpPr>
            <a:cxnSpLocks/>
            <a:stCxn id="43" idx="3"/>
            <a:endCxn id="20" idx="3"/>
          </p:cNvCxnSpPr>
          <p:nvPr/>
        </p:nvCxnSpPr>
        <p:spPr>
          <a:xfrm flipV="1">
            <a:off x="4214231" y="1832443"/>
            <a:ext cx="20202" cy="807376"/>
          </a:xfrm>
          <a:prstGeom prst="bentConnector3">
            <a:avLst>
              <a:gd name="adj1" fmla="val 1231571"/>
            </a:avLst>
          </a:prstGeom>
          <a:ln w="38100">
            <a:solidFill>
              <a:srgbClr val="385723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4877868" y="2866366"/>
            <a:ext cx="1717770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cap="none" spc="0">
                <a:ln w="0"/>
                <a:solidFill>
                  <a:srgbClr val="7F6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裁定</a:t>
            </a:r>
            <a:r>
              <a:rPr lang="en-US" altLang="zh-CN" sz="2000" b="1" cap="none" spc="0">
                <a:ln w="0"/>
                <a:solidFill>
                  <a:srgbClr val="7F6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5</a:t>
            </a:r>
            <a:r>
              <a:rPr lang="zh-CN" altLang="en-US" sz="2000" b="1" cap="none" spc="0">
                <a:ln w="0"/>
                <a:solidFill>
                  <a:srgbClr val="7F6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日内</a:t>
            </a:r>
          </a:p>
        </p:txBody>
      </p:sp>
      <p:sp>
        <p:nvSpPr>
          <p:cNvPr id="37" name="矩形 36"/>
          <p:cNvSpPr/>
          <p:nvPr/>
        </p:nvSpPr>
        <p:spPr>
          <a:xfrm>
            <a:off x="4877868" y="2362499"/>
            <a:ext cx="1717770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cap="none" spc="0">
                <a:ln w="0"/>
                <a:solidFill>
                  <a:srgbClr val="7F6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判决</a:t>
            </a:r>
            <a:r>
              <a:rPr lang="en-US" altLang="zh-CN" sz="2000" b="1" cap="none" spc="0">
                <a:ln w="0"/>
                <a:solidFill>
                  <a:srgbClr val="7F6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10</a:t>
            </a:r>
            <a:r>
              <a:rPr lang="zh-CN" altLang="en-US" sz="2000" b="1" cap="none" spc="0">
                <a:ln w="0"/>
                <a:solidFill>
                  <a:srgbClr val="7F6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日内</a:t>
            </a:r>
          </a:p>
        </p:txBody>
      </p:sp>
      <p:sp>
        <p:nvSpPr>
          <p:cNvPr id="59" name="矩形 58"/>
          <p:cNvSpPr/>
          <p:nvPr/>
        </p:nvSpPr>
        <p:spPr>
          <a:xfrm>
            <a:off x="5107241" y="3431575"/>
            <a:ext cx="1717770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cap="none" spc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移送抗诉书</a:t>
            </a:r>
          </a:p>
        </p:txBody>
      </p:sp>
      <p:sp>
        <p:nvSpPr>
          <p:cNvPr id="60" name="矩形 59"/>
          <p:cNvSpPr/>
          <p:nvPr/>
        </p:nvSpPr>
        <p:spPr>
          <a:xfrm>
            <a:off x="10057005" y="4176503"/>
            <a:ext cx="1338691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cap="none" spc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移送抗诉书副本及案卷材料</a:t>
            </a:r>
          </a:p>
        </p:txBody>
      </p:sp>
      <p:cxnSp>
        <p:nvCxnSpPr>
          <p:cNvPr id="61" name="连接符: 肘形 60"/>
          <p:cNvCxnSpPr>
            <a:cxnSpLocks/>
            <a:stCxn id="50" idx="1"/>
            <a:endCxn id="52" idx="2"/>
          </p:cNvCxnSpPr>
          <p:nvPr/>
        </p:nvCxnSpPr>
        <p:spPr>
          <a:xfrm rot="10800000">
            <a:off x="7454522" y="1589646"/>
            <a:ext cx="1197844" cy="1244027"/>
          </a:xfrm>
          <a:prstGeom prst="bentConnector2">
            <a:avLst/>
          </a:prstGeom>
          <a:ln w="38100">
            <a:solidFill>
              <a:srgbClr val="FFC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组合 39"/>
          <p:cNvGrpSpPr/>
          <p:nvPr/>
        </p:nvGrpSpPr>
        <p:grpSpPr>
          <a:xfrm>
            <a:off x="10986756" y="2353625"/>
            <a:ext cx="1019266" cy="1002676"/>
            <a:chOff x="9213149" y="334721"/>
            <a:chExt cx="1362668" cy="1340490"/>
          </a:xfrm>
        </p:grpSpPr>
        <p:pic>
          <p:nvPicPr>
            <p:cNvPr id="65" name="图形 64" descr="警笛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567385" y="334721"/>
              <a:ext cx="688802" cy="688801"/>
            </a:xfrm>
            <a:prstGeom prst="rect">
              <a:avLst/>
            </a:prstGeom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67" name="图形 66" descr="监狱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213149" y="1023522"/>
              <a:ext cx="651687" cy="651689"/>
            </a:xfrm>
            <a:prstGeom prst="rect">
              <a:avLst/>
            </a:prstGeom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70" name="图形 69" descr="教师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9911786" y="1004228"/>
              <a:ext cx="664031" cy="664030"/>
            </a:xfrm>
            <a:prstGeom prst="rect">
              <a:avLst/>
            </a:prstGeom>
          </p:spPr>
        </p:pic>
      </p:grpSp>
      <p:cxnSp>
        <p:nvCxnSpPr>
          <p:cNvPr id="72" name="连接符: 肘形 71"/>
          <p:cNvCxnSpPr>
            <a:cxnSpLocks/>
            <a:stCxn id="20" idx="3"/>
            <a:endCxn id="49" idx="1"/>
          </p:cNvCxnSpPr>
          <p:nvPr/>
        </p:nvCxnSpPr>
        <p:spPr>
          <a:xfrm flipV="1">
            <a:off x="4234433" y="850911"/>
            <a:ext cx="2857931" cy="981532"/>
          </a:xfrm>
          <a:prstGeom prst="bentConnector3">
            <a:avLst>
              <a:gd name="adj1" fmla="val 50000"/>
            </a:avLst>
          </a:prstGeom>
          <a:ln w="38100">
            <a:solidFill>
              <a:srgbClr val="843C0C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连接符: 肘形 72"/>
          <p:cNvCxnSpPr>
            <a:cxnSpLocks/>
            <a:stCxn id="49" idx="3"/>
            <a:endCxn id="50" idx="0"/>
          </p:cNvCxnSpPr>
          <p:nvPr/>
        </p:nvCxnSpPr>
        <p:spPr>
          <a:xfrm>
            <a:off x="7816682" y="850911"/>
            <a:ext cx="1121060" cy="1697385"/>
          </a:xfrm>
          <a:prstGeom prst="bentConnector2">
            <a:avLst/>
          </a:prstGeom>
          <a:ln w="38100">
            <a:solidFill>
              <a:srgbClr val="843C0C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矩形 74"/>
          <p:cNvSpPr/>
          <p:nvPr/>
        </p:nvSpPr>
        <p:spPr>
          <a:xfrm>
            <a:off x="4801158" y="1805244"/>
            <a:ext cx="2218535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cap="none" spc="0">
                <a:ln w="0"/>
                <a:gradFill flip="none" rotWithShape="1">
                  <a:gsLst>
                    <a:gs pos="0">
                      <a:srgbClr val="843C0C"/>
                    </a:gs>
                    <a:gs pos="99000">
                      <a:schemeClr val="accent6">
                        <a:lumMod val="5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口头或书面</a:t>
            </a:r>
            <a:r>
              <a:rPr lang="zh-CN" altLang="en-US" sz="2000" b="1">
                <a:ln w="0"/>
                <a:gradFill flip="none" rotWithShape="1">
                  <a:gsLst>
                    <a:gs pos="0">
                      <a:srgbClr val="843C0C"/>
                    </a:gs>
                    <a:gs pos="99000">
                      <a:schemeClr val="accent6">
                        <a:lumMod val="5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方式</a:t>
            </a:r>
            <a:endParaRPr lang="zh-CN" altLang="en-US" sz="2000" b="1" cap="none" spc="0">
              <a:ln w="0"/>
              <a:gradFill flip="none" rotWithShape="1">
                <a:gsLst>
                  <a:gs pos="0">
                    <a:srgbClr val="843C0C"/>
                  </a:gs>
                  <a:gs pos="99000">
                    <a:schemeClr val="accent6">
                      <a:lumMod val="50000"/>
                    </a:schemeClr>
                  </a:gs>
                </a:gsLst>
                <a:lin ang="5400000" scaled="1"/>
                <a:tileRect/>
              </a:gra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cxnSp>
        <p:nvCxnSpPr>
          <p:cNvPr id="77" name="连接符: 肘形 76"/>
          <p:cNvCxnSpPr>
            <a:cxnSpLocks/>
            <a:stCxn id="51" idx="3"/>
          </p:cNvCxnSpPr>
          <p:nvPr/>
        </p:nvCxnSpPr>
        <p:spPr>
          <a:xfrm flipV="1">
            <a:off x="9533472" y="2833671"/>
            <a:ext cx="1419276" cy="491004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矩形 80"/>
          <p:cNvSpPr/>
          <p:nvPr/>
        </p:nvSpPr>
        <p:spPr>
          <a:xfrm>
            <a:off x="10243110" y="2070097"/>
            <a:ext cx="715627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移送副本</a:t>
            </a:r>
          </a:p>
        </p:txBody>
      </p:sp>
      <p:sp>
        <p:nvSpPr>
          <p:cNvPr id="83" name="矩形 82"/>
          <p:cNvSpPr/>
          <p:nvPr/>
        </p:nvSpPr>
        <p:spPr>
          <a:xfrm>
            <a:off x="7402721" y="1724304"/>
            <a:ext cx="1515714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3</a:t>
            </a:r>
            <a:r>
              <a:rPr lang="zh-CN" altLang="en-US" sz="2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日内移送上诉状、案卷证据</a:t>
            </a:r>
          </a:p>
        </p:txBody>
      </p:sp>
      <p:sp>
        <p:nvSpPr>
          <p:cNvPr id="84" name="矩形 83"/>
          <p:cNvSpPr/>
          <p:nvPr/>
        </p:nvSpPr>
        <p:spPr>
          <a:xfrm>
            <a:off x="8855761" y="876162"/>
            <a:ext cx="1271993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0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3</a:t>
            </a:r>
            <a:r>
              <a:rPr lang="zh-CN" altLang="en-US" sz="2000" b="1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日内移交上诉状</a:t>
            </a:r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ADAB0E57-92F5-4B24-B024-9D1CAD4230C3}"/>
              </a:ext>
            </a:extLst>
          </p:cNvPr>
          <p:cNvSpPr/>
          <p:nvPr/>
        </p:nvSpPr>
        <p:spPr>
          <a:xfrm>
            <a:off x="2639788" y="1095698"/>
            <a:ext cx="1994133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cap="none" spc="0">
                <a:ln w="0"/>
                <a:solidFill>
                  <a:srgbClr val="F7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完整抗、上诉权</a:t>
            </a: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13D2F74E-94B1-4FA2-A209-3C14BC050A8D}"/>
              </a:ext>
            </a:extLst>
          </p:cNvPr>
          <p:cNvSpPr/>
          <p:nvPr/>
        </p:nvSpPr>
        <p:spPr>
          <a:xfrm>
            <a:off x="563978" y="5009869"/>
            <a:ext cx="688803" cy="163121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cap="none" spc="0">
                <a:ln w="0"/>
                <a:solidFill>
                  <a:srgbClr val="F7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抗诉申请权</a:t>
            </a:r>
          </a:p>
        </p:txBody>
      </p:sp>
      <p:sp>
        <p:nvSpPr>
          <p:cNvPr id="80" name="对话气泡: 矩形 79">
            <a:extLst>
              <a:ext uri="{FF2B5EF4-FFF2-40B4-BE49-F238E27FC236}">
                <a16:creationId xmlns:a16="http://schemas.microsoft.com/office/drawing/2014/main" id="{C2D2C38B-362D-4A7E-A3AB-A72B498166A0}"/>
              </a:ext>
            </a:extLst>
          </p:cNvPr>
          <p:cNvSpPr/>
          <p:nvPr/>
        </p:nvSpPr>
        <p:spPr>
          <a:xfrm>
            <a:off x="4743063" y="4245607"/>
            <a:ext cx="2732681" cy="2254334"/>
          </a:xfrm>
          <a:prstGeom prst="wedgeRectCallout">
            <a:avLst>
              <a:gd name="adj1" fmla="val 22363"/>
              <a:gd name="adj2" fmla="val -59362"/>
            </a:avLst>
          </a:prstGeom>
          <a:solidFill>
            <a:schemeClr val="accent6">
              <a:lumMod val="50000"/>
            </a:schemeClr>
          </a:solidFill>
          <a:ln w="28575">
            <a:solidFill>
              <a:srgbClr val="FFFF00"/>
            </a:solidFill>
            <a:prstDash val="dash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D8A50375-B229-41D0-8F7D-F5EEC9C505DA}"/>
              </a:ext>
            </a:extLst>
          </p:cNvPr>
          <p:cNvSpPr/>
          <p:nvPr/>
        </p:nvSpPr>
        <p:spPr>
          <a:xfrm>
            <a:off x="4835757" y="4393313"/>
            <a:ext cx="1271993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>
                <a:ln w="0"/>
                <a:solidFill>
                  <a:srgbClr val="FF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一个中心：</a:t>
            </a:r>
            <a:endParaRPr lang="zh-CN" altLang="en-US" sz="2000" b="1" cap="none" spc="0">
              <a:ln w="0"/>
              <a:solidFill>
                <a:srgbClr val="FFFF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09ADA8D1-EE7D-482A-9015-7CC095386AB9}"/>
              </a:ext>
            </a:extLst>
          </p:cNvPr>
          <p:cNvSpPr/>
          <p:nvPr/>
        </p:nvSpPr>
        <p:spPr>
          <a:xfrm>
            <a:off x="5110945" y="4757071"/>
            <a:ext cx="2323667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000" b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以一审法院为中心</a:t>
            </a:r>
            <a:endParaRPr lang="zh-CN" altLang="en-US" sz="2000" b="1" cap="none" spc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87" name="矩形 86">
            <a:extLst>
              <a:ext uri="{FF2B5EF4-FFF2-40B4-BE49-F238E27FC236}">
                <a16:creationId xmlns:a16="http://schemas.microsoft.com/office/drawing/2014/main" id="{17F92660-566B-4F9A-90EC-EF8615E2EAA8}"/>
              </a:ext>
            </a:extLst>
          </p:cNvPr>
          <p:cNvSpPr/>
          <p:nvPr/>
        </p:nvSpPr>
        <p:spPr>
          <a:xfrm>
            <a:off x="4827368" y="5120828"/>
            <a:ext cx="1572716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>
                <a:ln w="0"/>
                <a:solidFill>
                  <a:srgbClr val="FF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两个基本点：</a:t>
            </a:r>
            <a:endParaRPr lang="zh-CN" altLang="en-US" sz="2000" b="1" cap="none" spc="0">
              <a:ln w="0"/>
              <a:solidFill>
                <a:srgbClr val="FFFF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88" name="矩形 87">
            <a:extLst>
              <a:ext uri="{FF2B5EF4-FFF2-40B4-BE49-F238E27FC236}">
                <a16:creationId xmlns:a16="http://schemas.microsoft.com/office/drawing/2014/main" id="{E7BD1AFE-1C70-4174-944E-D325A30E8467}"/>
              </a:ext>
            </a:extLst>
          </p:cNvPr>
          <p:cNvSpPr/>
          <p:nvPr/>
        </p:nvSpPr>
        <p:spPr>
          <a:xfrm>
            <a:off x="5126066" y="5532170"/>
            <a:ext cx="2142287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000" b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收好案件材料</a:t>
            </a:r>
            <a:endParaRPr lang="zh-CN" altLang="en-US" sz="2000" b="1" cap="none" spc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id="{CE2ECB2C-3953-4C2D-97E0-62A6885ECE1C}"/>
              </a:ext>
            </a:extLst>
          </p:cNvPr>
          <p:cNvSpPr/>
          <p:nvPr/>
        </p:nvSpPr>
        <p:spPr>
          <a:xfrm>
            <a:off x="5126066" y="5961626"/>
            <a:ext cx="2050847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000" b="1" cap="none" spc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让所有人知道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AA222F1-E20A-4A17-A245-33F53D3DD17B}"/>
              </a:ext>
            </a:extLst>
          </p:cNvPr>
          <p:cNvSpPr/>
          <p:nvPr/>
        </p:nvSpPr>
        <p:spPr>
          <a:xfrm>
            <a:off x="5025443" y="3513409"/>
            <a:ext cx="288995" cy="288995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汉仪旗黑-105简繁" panose="00020600040101010101" pitchFamily="18" charset="-122"/>
                <a:ea typeface="汉仪旗黑-105简繁" panose="00020600040101010101" pitchFamily="18" charset="-122"/>
              </a:rPr>
              <a:t>1</a:t>
            </a:r>
            <a:endParaRPr lang="zh-CN" altLang="en-US" dirty="0">
              <a:latin typeface="汉仪旗黑-105简繁" panose="00020600040101010101" pitchFamily="18" charset="-122"/>
              <a:ea typeface="汉仪旗黑-105简繁" panose="00020600040101010101" pitchFamily="18" charset="-122"/>
            </a:endParaRPr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71799A29-D93E-45F3-A93D-9464925DB5E6}"/>
              </a:ext>
            </a:extLst>
          </p:cNvPr>
          <p:cNvSpPr/>
          <p:nvPr/>
        </p:nvSpPr>
        <p:spPr>
          <a:xfrm>
            <a:off x="4727417" y="1901632"/>
            <a:ext cx="288995" cy="288995"/>
          </a:xfrm>
          <a:prstGeom prst="rect">
            <a:avLst/>
          </a:prstGeom>
          <a:gradFill flip="none" rotWithShape="1">
            <a:gsLst>
              <a:gs pos="0">
                <a:srgbClr val="843C0C"/>
              </a:gs>
              <a:gs pos="99000">
                <a:schemeClr val="accent6">
                  <a:lumMod val="5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汉仪旗黑-105简繁" panose="00020600040101010101" pitchFamily="18" charset="-122"/>
                <a:ea typeface="汉仪旗黑-105简繁" panose="00020600040101010101" pitchFamily="18" charset="-122"/>
              </a:rPr>
              <a:t>1</a:t>
            </a:r>
            <a:endParaRPr lang="zh-CN" altLang="en-US" dirty="0">
              <a:latin typeface="汉仪旗黑-105简繁" panose="00020600040101010101" pitchFamily="18" charset="-122"/>
              <a:ea typeface="汉仪旗黑-105简繁" panose="00020600040101010101" pitchFamily="18" charset="-122"/>
            </a:endParaRP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1AAED942-4DA8-4D2E-80DB-590DA4679AFF}"/>
              </a:ext>
            </a:extLst>
          </p:cNvPr>
          <p:cNvSpPr/>
          <p:nvPr/>
        </p:nvSpPr>
        <p:spPr>
          <a:xfrm>
            <a:off x="9908838" y="4267498"/>
            <a:ext cx="288995" cy="288995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>
                <a:latin typeface="汉仪旗黑-105简繁" panose="00020600040101010101" pitchFamily="18" charset="-122"/>
                <a:ea typeface="汉仪旗黑-105简繁" panose="00020600040101010101" pitchFamily="18" charset="-122"/>
              </a:rPr>
              <a:t>2</a:t>
            </a:r>
            <a:endParaRPr lang="zh-CN" altLang="en-US">
              <a:latin typeface="汉仪旗黑-105简繁" panose="00020600040101010101" pitchFamily="18" charset="-122"/>
              <a:ea typeface="汉仪旗黑-105简繁" panose="00020600040101010101" pitchFamily="18" charset="-122"/>
            </a:endParaRPr>
          </a:p>
        </p:txBody>
      </p:sp>
      <p:sp>
        <p:nvSpPr>
          <p:cNvPr id="90" name="矩形 89">
            <a:extLst>
              <a:ext uri="{FF2B5EF4-FFF2-40B4-BE49-F238E27FC236}">
                <a16:creationId xmlns:a16="http://schemas.microsoft.com/office/drawing/2014/main" id="{1BE5E3BA-C609-4B0C-8629-7D2F1A1B0D0C}"/>
              </a:ext>
            </a:extLst>
          </p:cNvPr>
          <p:cNvSpPr/>
          <p:nvPr/>
        </p:nvSpPr>
        <p:spPr>
          <a:xfrm>
            <a:off x="8380375" y="2721868"/>
            <a:ext cx="288995" cy="28899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>
                <a:solidFill>
                  <a:srgbClr val="FF0000"/>
                </a:solidFill>
                <a:latin typeface="汉仪旗黑-105简繁" panose="00020600040101010101" pitchFamily="18" charset="-122"/>
                <a:ea typeface="汉仪旗黑-105简繁" panose="00020600040101010101" pitchFamily="18" charset="-122"/>
              </a:rPr>
              <a:t>1</a:t>
            </a:r>
            <a:endParaRPr lang="zh-CN" altLang="en-US">
              <a:solidFill>
                <a:srgbClr val="FF0000"/>
              </a:solidFill>
              <a:latin typeface="汉仪旗黑-105简繁" panose="00020600040101010101" pitchFamily="18" charset="-122"/>
              <a:ea typeface="汉仪旗黑-105简繁" panose="00020600040101010101" pitchFamily="18" charset="-122"/>
            </a:endParaRPr>
          </a:p>
        </p:txBody>
      </p:sp>
      <p:sp>
        <p:nvSpPr>
          <p:cNvPr id="91" name="矩形 90">
            <a:extLst>
              <a:ext uri="{FF2B5EF4-FFF2-40B4-BE49-F238E27FC236}">
                <a16:creationId xmlns:a16="http://schemas.microsoft.com/office/drawing/2014/main" id="{D6D27D0B-8C52-42AB-A5F2-708A2DA8DDA3}"/>
              </a:ext>
            </a:extLst>
          </p:cNvPr>
          <p:cNvSpPr/>
          <p:nvPr/>
        </p:nvSpPr>
        <p:spPr>
          <a:xfrm>
            <a:off x="9535757" y="3164826"/>
            <a:ext cx="288995" cy="28899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>
                <a:solidFill>
                  <a:srgbClr val="FF0000"/>
                </a:solidFill>
                <a:latin typeface="汉仪旗黑-105简繁" panose="00020600040101010101" pitchFamily="18" charset="-122"/>
                <a:ea typeface="汉仪旗黑-105简繁" panose="00020600040101010101" pitchFamily="18" charset="-122"/>
              </a:rPr>
              <a:t>2</a:t>
            </a:r>
            <a:endParaRPr lang="zh-CN" altLang="en-US">
              <a:solidFill>
                <a:srgbClr val="FF0000"/>
              </a:solidFill>
              <a:latin typeface="汉仪旗黑-105简繁" panose="00020600040101010101" pitchFamily="18" charset="-122"/>
              <a:ea typeface="汉仪旗黑-105简繁" panose="00020600040101010101" pitchFamily="18" charset="-122"/>
            </a:endParaRPr>
          </a:p>
        </p:txBody>
      </p:sp>
      <p:sp>
        <p:nvSpPr>
          <p:cNvPr id="92" name="对话气泡: 矩形 91">
            <a:extLst>
              <a:ext uri="{FF2B5EF4-FFF2-40B4-BE49-F238E27FC236}">
                <a16:creationId xmlns:a16="http://schemas.microsoft.com/office/drawing/2014/main" id="{89BD1113-D218-434F-A7B3-080344584EE8}"/>
              </a:ext>
            </a:extLst>
          </p:cNvPr>
          <p:cNvSpPr/>
          <p:nvPr/>
        </p:nvSpPr>
        <p:spPr>
          <a:xfrm>
            <a:off x="7696238" y="4244330"/>
            <a:ext cx="2016366" cy="2254334"/>
          </a:xfrm>
          <a:prstGeom prst="wedgeRectCallout">
            <a:avLst>
              <a:gd name="adj1" fmla="val -21096"/>
              <a:gd name="adj2" fmla="val -59400"/>
            </a:avLst>
          </a:prstGeom>
          <a:solidFill>
            <a:schemeClr val="accent6">
              <a:lumMod val="50000"/>
            </a:schemeClr>
          </a:solidFill>
          <a:ln w="28575">
            <a:solidFill>
              <a:srgbClr val="FFFF00"/>
            </a:solidFill>
            <a:prstDash val="dash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矩形 92">
            <a:extLst>
              <a:ext uri="{FF2B5EF4-FFF2-40B4-BE49-F238E27FC236}">
                <a16:creationId xmlns:a16="http://schemas.microsoft.com/office/drawing/2014/main" id="{769339CC-D323-4DB9-819E-9CCE5314F83F}"/>
              </a:ext>
            </a:extLst>
          </p:cNvPr>
          <p:cNvSpPr/>
          <p:nvPr/>
        </p:nvSpPr>
        <p:spPr>
          <a:xfrm>
            <a:off x="7800699" y="4872089"/>
            <a:ext cx="1745151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000" b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机关对等原则</a:t>
            </a:r>
            <a:endParaRPr lang="zh-CN" altLang="en-US" sz="2000" b="1" cap="none" spc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94" name="矩形 93">
            <a:extLst>
              <a:ext uri="{FF2B5EF4-FFF2-40B4-BE49-F238E27FC236}">
                <a16:creationId xmlns:a16="http://schemas.microsoft.com/office/drawing/2014/main" id="{7044F9C8-87E9-4FF5-8706-848B5676A5F0}"/>
              </a:ext>
            </a:extLst>
          </p:cNvPr>
          <p:cNvSpPr/>
          <p:nvPr/>
        </p:nvSpPr>
        <p:spPr>
          <a:xfrm>
            <a:off x="7805381" y="5378071"/>
            <a:ext cx="1978355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000" b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程序法定原则</a:t>
            </a:r>
            <a:endParaRPr lang="zh-CN" altLang="en-US" sz="2000" b="1" cap="none" spc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id="{39A4EE47-3FBF-4A36-BEBB-E744B0D2A06C}"/>
              </a:ext>
            </a:extLst>
          </p:cNvPr>
          <p:cNvSpPr/>
          <p:nvPr/>
        </p:nvSpPr>
        <p:spPr>
          <a:xfrm>
            <a:off x="7818316" y="5929403"/>
            <a:ext cx="1978355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000" b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权利保障原则</a:t>
            </a:r>
            <a:endParaRPr lang="zh-CN" altLang="en-US" sz="2000" b="1" cap="none" spc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6FFC259D-F98F-4A5F-8693-7B5F4DEACE94}"/>
              </a:ext>
            </a:extLst>
          </p:cNvPr>
          <p:cNvSpPr/>
          <p:nvPr/>
        </p:nvSpPr>
        <p:spPr>
          <a:xfrm>
            <a:off x="7760241" y="4353600"/>
            <a:ext cx="1855726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cap="none" spc="0">
                <a:ln w="0"/>
                <a:solidFill>
                  <a:srgbClr val="FF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三项基本原则</a:t>
            </a:r>
          </a:p>
        </p:txBody>
      </p:sp>
    </p:spTree>
    <p:extLst>
      <p:ext uri="{BB962C8B-B14F-4D97-AF65-F5344CB8AC3E}">
        <p14:creationId xmlns:p14="http://schemas.microsoft.com/office/powerpoint/2010/main" val="111919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6000"/>
                            </p:stCondLst>
                            <p:childTnLst>
                              <p:par>
                                <p:cTn id="1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500"/>
                            </p:stCondLst>
                            <p:childTnLst>
                              <p:par>
                                <p:cTn id="1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000"/>
                            </p:stCondLst>
                            <p:childTnLst>
                              <p:par>
                                <p:cTn id="1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500"/>
                            </p:stCondLst>
                            <p:childTnLst>
                              <p:par>
                                <p:cTn id="154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6000"/>
                            </p:stCondLst>
                            <p:childTnLst>
                              <p:par>
                                <p:cTn id="1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000"/>
                            </p:stCondLst>
                            <p:childTnLst>
                              <p:par>
                                <p:cTn id="1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000"/>
                            </p:stCondLst>
                            <p:childTnLst>
                              <p:par>
                                <p:cTn id="2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1500"/>
                            </p:stCondLst>
                            <p:childTnLst>
                              <p:par>
                                <p:cTn id="2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000"/>
                            </p:stCondLst>
                            <p:childTnLst>
                              <p:par>
                                <p:cTn id="2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500"/>
                            </p:stCondLst>
                            <p:childTnLst>
                              <p:par>
                                <p:cTn id="2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3000"/>
                            </p:stCondLst>
                            <p:childTnLst>
                              <p:par>
                                <p:cTn id="2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8" grpId="0" animBg="1"/>
      <p:bldP spid="74" grpId="0" animBg="1"/>
      <p:bldP spid="85" grpId="0" animBg="1"/>
      <p:bldP spid="2" grpId="0" animBg="1"/>
      <p:bldP spid="14" grpId="0"/>
      <p:bldP spid="27" grpId="0"/>
      <p:bldP spid="31" grpId="0"/>
      <p:bldP spid="39" grpId="0"/>
      <p:bldP spid="36" grpId="0"/>
      <p:bldP spid="37" grpId="0"/>
      <p:bldP spid="59" grpId="0"/>
      <p:bldP spid="60" grpId="0"/>
      <p:bldP spid="75" grpId="0"/>
      <p:bldP spid="81" grpId="0"/>
      <p:bldP spid="83" grpId="0"/>
      <p:bldP spid="84" grpId="0"/>
      <p:bldP spid="76" grpId="0"/>
      <p:bldP spid="79" grpId="0"/>
      <p:bldP spid="80" grpId="0" animBg="1"/>
      <p:bldP spid="82" grpId="0"/>
      <p:bldP spid="86" grpId="0"/>
      <p:bldP spid="87" grpId="0"/>
      <p:bldP spid="88" grpId="0"/>
      <p:bldP spid="89" grpId="0"/>
      <p:bldP spid="3" grpId="0" animBg="1"/>
      <p:bldP spid="66" grpId="0" animBg="1"/>
      <p:bldP spid="71" grpId="0" animBg="1"/>
      <p:bldP spid="90" grpId="0" animBg="1"/>
      <p:bldP spid="91" grpId="0" animBg="1"/>
      <p:bldP spid="92" grpId="0" animBg="1"/>
      <p:bldP spid="93" grpId="0"/>
      <p:bldP spid="94" grpId="0"/>
      <p:bldP spid="95" grpId="0"/>
      <p:bldP spid="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图片 50" descr="图片包含 室内, 桌子, 电脑, 笔记本&#10;&#10;描述已自动生成">
            <a:extLst>
              <a:ext uri="{FF2B5EF4-FFF2-40B4-BE49-F238E27FC236}">
                <a16:creationId xmlns:a16="http://schemas.microsoft.com/office/drawing/2014/main" id="{C584B819-5B79-43B1-92D9-FF88286EE1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95" r="20097"/>
          <a:stretch/>
        </p:blipFill>
        <p:spPr>
          <a:xfrm>
            <a:off x="6012586" y="-787"/>
            <a:ext cx="618219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7" name="图片 36" descr="图片包含 室内, 男人, 红色, 桌子&#10;&#10;描述已自动生成">
            <a:extLst>
              <a:ext uri="{FF2B5EF4-FFF2-40B4-BE49-F238E27FC236}">
                <a16:creationId xmlns:a16="http://schemas.microsoft.com/office/drawing/2014/main" id="{0C31A22B-E3E4-4AA2-9B56-3D92D977D3E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72" r="23544"/>
          <a:stretch/>
        </p:blipFill>
        <p:spPr>
          <a:xfrm>
            <a:off x="10394" y="5346"/>
            <a:ext cx="618219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1" y="435823"/>
            <a:ext cx="2713649" cy="427887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2000" b="1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二审的开庭与不开庭</a:t>
            </a:r>
            <a:endParaRPr lang="en-US" altLang="zh-CN" sz="2000" b="1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Rounded Rectangle 118">
            <a:hlinkClick r:id="" action="ppaction://noaction"/>
          </p:cNvPr>
          <p:cNvSpPr/>
          <p:nvPr/>
        </p:nvSpPr>
        <p:spPr>
          <a:xfrm>
            <a:off x="872965" y="2424545"/>
            <a:ext cx="5069416" cy="4076829"/>
          </a:xfrm>
          <a:prstGeom prst="roundRect">
            <a:avLst>
              <a:gd name="adj" fmla="val 4437"/>
            </a:avLst>
          </a:prstGeom>
          <a:solidFill>
            <a:srgbClr val="FF0000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4" name="Straight Connector 112"/>
          <p:cNvCxnSpPr/>
          <p:nvPr/>
        </p:nvCxnSpPr>
        <p:spPr>
          <a:xfrm flipV="1">
            <a:off x="6108700" y="1602901"/>
            <a:ext cx="0" cy="4898473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121">
            <a:hlinkClick r:id="" action="ppaction://noaction"/>
          </p:cNvPr>
          <p:cNvSpPr/>
          <p:nvPr/>
        </p:nvSpPr>
        <p:spPr>
          <a:xfrm>
            <a:off x="6304492" y="2424545"/>
            <a:ext cx="5069416" cy="4076829"/>
          </a:xfrm>
          <a:prstGeom prst="roundRect">
            <a:avLst>
              <a:gd name="adj" fmla="val 4437"/>
            </a:avLst>
          </a:prstGeom>
          <a:solidFill>
            <a:schemeClr val="accent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1952439" y="4603877"/>
            <a:ext cx="3960470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死刑立即执行共犯上诉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1952439" y="5192381"/>
            <a:ext cx="2894256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抗诉案件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1952439" y="5764440"/>
            <a:ext cx="2894256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其他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9" name="Group 178"/>
          <p:cNvGrpSpPr/>
          <p:nvPr/>
        </p:nvGrpSpPr>
        <p:grpSpPr>
          <a:xfrm>
            <a:off x="958196" y="2636375"/>
            <a:ext cx="4878912" cy="504947"/>
            <a:chOff x="718647" y="2917392"/>
            <a:chExt cx="3659184" cy="378710"/>
          </a:xfrm>
        </p:grpSpPr>
        <p:sp>
          <p:nvSpPr>
            <p:cNvPr id="10" name="Rounded Rectangle 167"/>
            <p:cNvSpPr/>
            <p:nvPr/>
          </p:nvSpPr>
          <p:spPr>
            <a:xfrm>
              <a:off x="718647" y="2917392"/>
              <a:ext cx="3659184" cy="37871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1" name="Rectangle 166"/>
            <p:cNvSpPr/>
            <p:nvPr/>
          </p:nvSpPr>
          <p:spPr>
            <a:xfrm>
              <a:off x="1684753" y="2997880"/>
              <a:ext cx="1742064" cy="23083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zh-CN" altLang="en-US" sz="2000" b="1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必须开庭审理的情形</a:t>
              </a:r>
              <a:endParaRPr lang="en-US" sz="2000" b="1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sp>
        <p:nvSpPr>
          <p:cNvPr id="12" name="Text Placeholder 3"/>
          <p:cNvSpPr txBox="1">
            <a:spLocks/>
          </p:cNvSpPr>
          <p:nvPr/>
        </p:nvSpPr>
        <p:spPr>
          <a:xfrm>
            <a:off x="7517157" y="5151832"/>
            <a:ext cx="2894256" cy="86177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违反法定诉讼程序发回重审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13" name="Group 179"/>
          <p:cNvGrpSpPr/>
          <p:nvPr/>
        </p:nvGrpSpPr>
        <p:grpSpPr>
          <a:xfrm>
            <a:off x="6399744" y="2636375"/>
            <a:ext cx="4878912" cy="504947"/>
            <a:chOff x="4799808" y="2917392"/>
            <a:chExt cx="3659184" cy="378710"/>
          </a:xfrm>
        </p:grpSpPr>
        <p:sp>
          <p:nvSpPr>
            <p:cNvPr id="14" name="Rounded Rectangle 168"/>
            <p:cNvSpPr/>
            <p:nvPr/>
          </p:nvSpPr>
          <p:spPr>
            <a:xfrm>
              <a:off x="4799808" y="2917392"/>
              <a:ext cx="3659184" cy="378710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5" name="Rectangle 175"/>
            <p:cNvSpPr/>
            <p:nvPr/>
          </p:nvSpPr>
          <p:spPr>
            <a:xfrm>
              <a:off x="5949541" y="2997880"/>
              <a:ext cx="1548501" cy="23083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zh-CN" altLang="en-US" sz="2000" b="1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可以不开庭的情形</a:t>
              </a:r>
              <a:endParaRPr lang="en-US" sz="2000" b="1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sp>
        <p:nvSpPr>
          <p:cNvPr id="16" name="Freeform 45"/>
          <p:cNvSpPr>
            <a:spLocks noEditPoints="1"/>
          </p:cNvSpPr>
          <p:nvPr/>
        </p:nvSpPr>
        <p:spPr bwMode="auto">
          <a:xfrm>
            <a:off x="1461006" y="4614036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7" name="Freeform 45"/>
          <p:cNvSpPr>
            <a:spLocks noEditPoints="1"/>
          </p:cNvSpPr>
          <p:nvPr/>
        </p:nvSpPr>
        <p:spPr bwMode="auto">
          <a:xfrm>
            <a:off x="1465260" y="5198285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8" name="Freeform 45"/>
          <p:cNvSpPr>
            <a:spLocks noEditPoints="1"/>
          </p:cNvSpPr>
          <p:nvPr/>
        </p:nvSpPr>
        <p:spPr bwMode="auto">
          <a:xfrm>
            <a:off x="1465260" y="5773920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0" name="Freeform 45"/>
          <p:cNvSpPr>
            <a:spLocks noEditPoints="1"/>
          </p:cNvSpPr>
          <p:nvPr/>
        </p:nvSpPr>
        <p:spPr bwMode="auto">
          <a:xfrm>
            <a:off x="10523313" y="5198285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1" name="Text Placeholder 3"/>
          <p:cNvSpPr txBox="1">
            <a:spLocks/>
          </p:cNvSpPr>
          <p:nvPr/>
        </p:nvSpPr>
        <p:spPr>
          <a:xfrm>
            <a:off x="1952439" y="4002974"/>
            <a:ext cx="2894256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死刑立即执行案件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2" name="Freeform 45"/>
          <p:cNvSpPr>
            <a:spLocks noEditPoints="1"/>
          </p:cNvSpPr>
          <p:nvPr/>
        </p:nvSpPr>
        <p:spPr bwMode="auto">
          <a:xfrm>
            <a:off x="1461006" y="4013133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3" name="Text Placeholder 3"/>
          <p:cNvSpPr txBox="1">
            <a:spLocks/>
          </p:cNvSpPr>
          <p:nvPr/>
        </p:nvSpPr>
        <p:spPr>
          <a:xfrm>
            <a:off x="1952439" y="3400790"/>
            <a:ext cx="3576164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对事实、证据提出异议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4" name="Freeform 45"/>
          <p:cNvSpPr>
            <a:spLocks noEditPoints="1"/>
          </p:cNvSpPr>
          <p:nvPr/>
        </p:nvSpPr>
        <p:spPr bwMode="auto">
          <a:xfrm>
            <a:off x="1461006" y="3410949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5" name="Text Placeholder 3"/>
          <p:cNvSpPr txBox="1">
            <a:spLocks/>
          </p:cNvSpPr>
          <p:nvPr/>
        </p:nvSpPr>
        <p:spPr>
          <a:xfrm>
            <a:off x="7523859" y="3373788"/>
            <a:ext cx="2894256" cy="43088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庭外查明事实清楚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6" name="Freeform 45"/>
          <p:cNvSpPr>
            <a:spLocks noEditPoints="1"/>
          </p:cNvSpPr>
          <p:nvPr/>
        </p:nvSpPr>
        <p:spPr bwMode="auto">
          <a:xfrm>
            <a:off x="10522221" y="3451659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27" name="组合 26"/>
          <p:cNvGrpSpPr/>
          <p:nvPr/>
        </p:nvGrpSpPr>
        <p:grpSpPr>
          <a:xfrm>
            <a:off x="2754634" y="1272937"/>
            <a:ext cx="1306077" cy="1170810"/>
            <a:chOff x="2500923" y="816551"/>
            <a:chExt cx="1813499" cy="1625680"/>
          </a:xfrm>
        </p:grpSpPr>
        <p:grpSp>
          <p:nvGrpSpPr>
            <p:cNvPr id="28" name="Group 33"/>
            <p:cNvGrpSpPr/>
            <p:nvPr/>
          </p:nvGrpSpPr>
          <p:grpSpPr>
            <a:xfrm>
              <a:off x="2500923" y="816551"/>
              <a:ext cx="1813499" cy="1625680"/>
              <a:chOff x="1208671" y="1659213"/>
              <a:chExt cx="2151201" cy="2534514"/>
            </a:xfrm>
            <a:solidFill>
              <a:schemeClr val="accent1"/>
            </a:solidFill>
          </p:grpSpPr>
          <p:sp>
            <p:nvSpPr>
              <p:cNvPr id="30" name="Flowchart: Alternate Process 24"/>
              <p:cNvSpPr/>
              <p:nvPr/>
            </p:nvSpPr>
            <p:spPr>
              <a:xfrm>
                <a:off x="1208671" y="1659213"/>
                <a:ext cx="2151201" cy="2151201"/>
              </a:xfrm>
              <a:prstGeom prst="flowChartAlternateProces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Isosceles Triangle 31"/>
              <p:cNvSpPr/>
              <p:nvPr/>
            </p:nvSpPr>
            <p:spPr>
              <a:xfrm rot="10800000">
                <a:off x="2007871" y="3790478"/>
                <a:ext cx="552799" cy="403249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9" name="图形 28" descr="法槌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940452" y="1049259"/>
              <a:ext cx="914400" cy="914400"/>
            </a:xfrm>
            <a:prstGeom prst="rect">
              <a:avLst/>
            </a:prstGeom>
          </p:spPr>
        </p:pic>
      </p:grpSp>
      <p:grpSp>
        <p:nvGrpSpPr>
          <p:cNvPr id="32" name="组合 31"/>
          <p:cNvGrpSpPr/>
          <p:nvPr/>
        </p:nvGrpSpPr>
        <p:grpSpPr>
          <a:xfrm>
            <a:off x="8309274" y="1269400"/>
            <a:ext cx="1310024" cy="1174348"/>
            <a:chOff x="7932450" y="816677"/>
            <a:chExt cx="1813499" cy="1625680"/>
          </a:xfrm>
        </p:grpSpPr>
        <p:grpSp>
          <p:nvGrpSpPr>
            <p:cNvPr id="33" name="Group 33"/>
            <p:cNvGrpSpPr/>
            <p:nvPr/>
          </p:nvGrpSpPr>
          <p:grpSpPr>
            <a:xfrm>
              <a:off x="7932450" y="816677"/>
              <a:ext cx="1813499" cy="1625680"/>
              <a:chOff x="1208671" y="1659213"/>
              <a:chExt cx="2151201" cy="2534514"/>
            </a:xfrm>
            <a:solidFill>
              <a:schemeClr val="accent4"/>
            </a:solidFill>
          </p:grpSpPr>
          <p:sp>
            <p:nvSpPr>
              <p:cNvPr id="35" name="Flowchart: Alternate Process 52"/>
              <p:cNvSpPr/>
              <p:nvPr/>
            </p:nvSpPr>
            <p:spPr>
              <a:xfrm>
                <a:off x="1208671" y="1659213"/>
                <a:ext cx="2151201" cy="2151201"/>
              </a:xfrm>
              <a:prstGeom prst="flowChartAlternateProces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Isosceles Triangle 53"/>
              <p:cNvSpPr/>
              <p:nvPr/>
            </p:nvSpPr>
            <p:spPr>
              <a:xfrm rot="10800000">
                <a:off x="2007871" y="3790478"/>
                <a:ext cx="552799" cy="403249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34" name="图形 33" descr="正义天平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381998" y="1050998"/>
              <a:ext cx="914400" cy="914400"/>
            </a:xfrm>
            <a:prstGeom prst="rect">
              <a:avLst/>
            </a:prstGeom>
          </p:spPr>
        </p:pic>
      </p:grpSp>
      <p:sp>
        <p:nvSpPr>
          <p:cNvPr id="54" name="Text Placeholder 3"/>
          <p:cNvSpPr txBox="1">
            <a:spLocks/>
          </p:cNvSpPr>
          <p:nvPr/>
        </p:nvSpPr>
        <p:spPr>
          <a:xfrm>
            <a:off x="7523859" y="4071362"/>
            <a:ext cx="2894256" cy="86177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事实不清证据不足发回重审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5" name="Freeform 45"/>
          <p:cNvSpPr>
            <a:spLocks noEditPoints="1"/>
          </p:cNvSpPr>
          <p:nvPr/>
        </p:nvSpPr>
        <p:spPr bwMode="auto">
          <a:xfrm>
            <a:off x="10522221" y="4115107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743347B7-0576-4544-BC97-AE62DBBF4713}"/>
              </a:ext>
            </a:extLst>
          </p:cNvPr>
          <p:cNvGrpSpPr/>
          <p:nvPr/>
        </p:nvGrpSpPr>
        <p:grpSpPr>
          <a:xfrm>
            <a:off x="1987530" y="2254359"/>
            <a:ext cx="3060317" cy="4324261"/>
            <a:chOff x="8080769" y="1901573"/>
            <a:chExt cx="3060317" cy="4324261"/>
          </a:xfrm>
        </p:grpSpPr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D64D9CD1-034C-4F83-9CE3-F080BD2B8E90}"/>
                </a:ext>
              </a:extLst>
            </p:cNvPr>
            <p:cNvGrpSpPr/>
            <p:nvPr/>
          </p:nvGrpSpPr>
          <p:grpSpPr>
            <a:xfrm>
              <a:off x="8080769" y="1983638"/>
              <a:ext cx="3042701" cy="4242196"/>
              <a:chOff x="8166920" y="2132801"/>
              <a:chExt cx="3042701" cy="4242196"/>
            </a:xfrm>
          </p:grpSpPr>
          <p:sp>
            <p:nvSpPr>
              <p:cNvPr id="41" name="圆角矩形 19">
                <a:extLst>
                  <a:ext uri="{FF2B5EF4-FFF2-40B4-BE49-F238E27FC236}">
                    <a16:creationId xmlns:a16="http://schemas.microsoft.com/office/drawing/2014/main" id="{55E31F8A-6A6C-42B2-8DD8-EE42349734FD}"/>
                  </a:ext>
                </a:extLst>
              </p:cNvPr>
              <p:cNvSpPr/>
              <p:nvPr/>
            </p:nvSpPr>
            <p:spPr>
              <a:xfrm>
                <a:off x="8166920" y="2151566"/>
                <a:ext cx="3042701" cy="4223431"/>
              </a:xfrm>
              <a:prstGeom prst="roundRect">
                <a:avLst>
                  <a:gd name="adj" fmla="val 6426"/>
                </a:avLst>
              </a:prstGeom>
              <a:solidFill>
                <a:sysClr val="windowText" lastClr="000000">
                  <a:lumMod val="85000"/>
                  <a:lumOff val="15000"/>
                </a:sysClr>
              </a:solidFill>
              <a:ln w="254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2" name="圆角矩形 17">
                <a:extLst>
                  <a:ext uri="{FF2B5EF4-FFF2-40B4-BE49-F238E27FC236}">
                    <a16:creationId xmlns:a16="http://schemas.microsoft.com/office/drawing/2014/main" id="{846FF9FF-A011-4530-A89F-DC4D5C9CC21F}"/>
                  </a:ext>
                </a:extLst>
              </p:cNvPr>
              <p:cNvSpPr/>
              <p:nvPr/>
            </p:nvSpPr>
            <p:spPr>
              <a:xfrm>
                <a:off x="8166920" y="2132801"/>
                <a:ext cx="3042701" cy="4208066"/>
              </a:xfrm>
              <a:custGeom>
                <a:avLst/>
                <a:gdLst/>
                <a:ahLst/>
                <a:cxnLst/>
                <a:rect l="l" t="t" r="r" b="b"/>
                <a:pathLst>
                  <a:path w="2592288" h="1525193">
                    <a:moveTo>
                      <a:pt x="166580" y="0"/>
                    </a:moveTo>
                    <a:lnTo>
                      <a:pt x="2425708" y="0"/>
                    </a:lnTo>
                    <a:cubicBezTo>
                      <a:pt x="2517708" y="0"/>
                      <a:pt x="2592288" y="74580"/>
                      <a:pt x="2592288" y="166580"/>
                    </a:cubicBezTo>
                    <a:lnTo>
                      <a:pt x="2592288" y="1525193"/>
                    </a:lnTo>
                    <a:lnTo>
                      <a:pt x="0" y="1525193"/>
                    </a:lnTo>
                    <a:lnTo>
                      <a:pt x="0" y="166580"/>
                    </a:lnTo>
                    <a:cubicBezTo>
                      <a:pt x="0" y="74580"/>
                      <a:pt x="74580" y="0"/>
                      <a:pt x="166580" y="0"/>
                    </a:cubicBezTo>
                    <a:close/>
                  </a:path>
                </a:pathLst>
              </a:custGeom>
              <a:gradFill flip="none" rotWithShape="1">
                <a:gsLst>
                  <a:gs pos="8000">
                    <a:sysClr val="windowText" lastClr="000000">
                      <a:lumMod val="65000"/>
                      <a:lumOff val="35000"/>
                    </a:sysClr>
                  </a:gs>
                  <a:gs pos="54000">
                    <a:sysClr val="windowText" lastClr="000000">
                      <a:lumMod val="85000"/>
                      <a:lumOff val="15000"/>
                    </a:sysClr>
                  </a:gs>
                  <a:gs pos="100000">
                    <a:sysClr val="window" lastClr="FFFFFF">
                      <a:lumMod val="75000"/>
                      <a:alpha val="24000"/>
                    </a:sysClr>
                  </a:gs>
                  <a:gs pos="25000">
                    <a:sysClr val="window" lastClr="FFFFFF">
                      <a:lumMod val="65000"/>
                      <a:alpha val="29000"/>
                    </a:sysClr>
                  </a:gs>
                </a:gsLst>
                <a:path path="rect">
                  <a:fillToRect l="100000" b="100000"/>
                </a:path>
                <a:tileRect t="-100000" r="-10000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63E5C77F-DA61-4321-A88C-CB4EBE07AB0C}"/>
                </a:ext>
              </a:extLst>
            </p:cNvPr>
            <p:cNvSpPr/>
            <p:nvPr/>
          </p:nvSpPr>
          <p:spPr>
            <a:xfrm>
              <a:off x="8098385" y="1901573"/>
              <a:ext cx="3042701" cy="415498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二审开庭口诀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事实争议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人命关天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控方不服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法官裁量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84E756C5-91DC-4185-9197-B1AD3DCA776C}"/>
              </a:ext>
            </a:extLst>
          </p:cNvPr>
          <p:cNvGrpSpPr/>
          <p:nvPr/>
        </p:nvGrpSpPr>
        <p:grpSpPr>
          <a:xfrm>
            <a:off x="7494558" y="2266143"/>
            <a:ext cx="3060317" cy="4524315"/>
            <a:chOff x="8080769" y="1901573"/>
            <a:chExt cx="3060317" cy="4524315"/>
          </a:xfrm>
        </p:grpSpPr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id="{5AF50E8A-5802-4A67-B680-92A59815D4A5}"/>
                </a:ext>
              </a:extLst>
            </p:cNvPr>
            <p:cNvGrpSpPr/>
            <p:nvPr/>
          </p:nvGrpSpPr>
          <p:grpSpPr>
            <a:xfrm>
              <a:off x="8080769" y="1983638"/>
              <a:ext cx="3042701" cy="4242196"/>
              <a:chOff x="8166920" y="2132801"/>
              <a:chExt cx="3042701" cy="4242196"/>
            </a:xfrm>
          </p:grpSpPr>
          <p:sp>
            <p:nvSpPr>
              <p:cNvPr id="46" name="圆角矩形 19">
                <a:extLst>
                  <a:ext uri="{FF2B5EF4-FFF2-40B4-BE49-F238E27FC236}">
                    <a16:creationId xmlns:a16="http://schemas.microsoft.com/office/drawing/2014/main" id="{B100C96B-BAEC-4BE1-9258-2CC755887016}"/>
                  </a:ext>
                </a:extLst>
              </p:cNvPr>
              <p:cNvSpPr/>
              <p:nvPr/>
            </p:nvSpPr>
            <p:spPr>
              <a:xfrm>
                <a:off x="8166920" y="2151566"/>
                <a:ext cx="3042701" cy="4223431"/>
              </a:xfrm>
              <a:prstGeom prst="roundRect">
                <a:avLst>
                  <a:gd name="adj" fmla="val 6426"/>
                </a:avLst>
              </a:prstGeom>
              <a:solidFill>
                <a:sysClr val="windowText" lastClr="000000">
                  <a:lumMod val="85000"/>
                  <a:lumOff val="15000"/>
                </a:sysClr>
              </a:solidFill>
              <a:ln w="254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7" name="圆角矩形 17">
                <a:extLst>
                  <a:ext uri="{FF2B5EF4-FFF2-40B4-BE49-F238E27FC236}">
                    <a16:creationId xmlns:a16="http://schemas.microsoft.com/office/drawing/2014/main" id="{2636E9C0-E495-44CE-BE9C-7A7ABCD486A8}"/>
                  </a:ext>
                </a:extLst>
              </p:cNvPr>
              <p:cNvSpPr/>
              <p:nvPr/>
            </p:nvSpPr>
            <p:spPr>
              <a:xfrm>
                <a:off x="8166920" y="2132801"/>
                <a:ext cx="3042701" cy="4208066"/>
              </a:xfrm>
              <a:custGeom>
                <a:avLst/>
                <a:gdLst/>
                <a:ahLst/>
                <a:cxnLst/>
                <a:rect l="l" t="t" r="r" b="b"/>
                <a:pathLst>
                  <a:path w="2592288" h="1525193">
                    <a:moveTo>
                      <a:pt x="166580" y="0"/>
                    </a:moveTo>
                    <a:lnTo>
                      <a:pt x="2425708" y="0"/>
                    </a:lnTo>
                    <a:cubicBezTo>
                      <a:pt x="2517708" y="0"/>
                      <a:pt x="2592288" y="74580"/>
                      <a:pt x="2592288" y="166580"/>
                    </a:cubicBezTo>
                    <a:lnTo>
                      <a:pt x="2592288" y="1525193"/>
                    </a:lnTo>
                    <a:lnTo>
                      <a:pt x="0" y="1525193"/>
                    </a:lnTo>
                    <a:lnTo>
                      <a:pt x="0" y="166580"/>
                    </a:lnTo>
                    <a:cubicBezTo>
                      <a:pt x="0" y="74580"/>
                      <a:pt x="74580" y="0"/>
                      <a:pt x="166580" y="0"/>
                    </a:cubicBezTo>
                    <a:close/>
                  </a:path>
                </a:pathLst>
              </a:custGeom>
              <a:gradFill flip="none" rotWithShape="1">
                <a:gsLst>
                  <a:gs pos="8000">
                    <a:sysClr val="windowText" lastClr="000000">
                      <a:lumMod val="65000"/>
                      <a:lumOff val="35000"/>
                    </a:sysClr>
                  </a:gs>
                  <a:gs pos="54000">
                    <a:sysClr val="windowText" lastClr="000000">
                      <a:lumMod val="85000"/>
                      <a:lumOff val="15000"/>
                    </a:sysClr>
                  </a:gs>
                  <a:gs pos="100000">
                    <a:sysClr val="window" lastClr="FFFFFF">
                      <a:lumMod val="75000"/>
                      <a:alpha val="24000"/>
                    </a:sysClr>
                  </a:gs>
                  <a:gs pos="25000">
                    <a:sysClr val="window" lastClr="FFFFFF">
                      <a:lumMod val="65000"/>
                      <a:alpha val="29000"/>
                    </a:sysClr>
                  </a:gs>
                </a:gsLst>
                <a:path path="rect">
                  <a:fillToRect l="100000" b="100000"/>
                </a:path>
                <a:tileRect t="-100000" r="-10000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BE4FC16F-FAAE-4691-B41D-B5323C2C97DD}"/>
                </a:ext>
              </a:extLst>
            </p:cNvPr>
            <p:cNvSpPr/>
            <p:nvPr/>
          </p:nvSpPr>
          <p:spPr>
            <a:xfrm>
              <a:off x="8098385" y="1901573"/>
              <a:ext cx="3042701" cy="452431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二审不开庭口诀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一查就明白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一看就不对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一审作弊了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265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500"/>
                            </p:stCondLst>
                            <p:childTnLst>
                              <p:par>
                                <p:cTn id="1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0"/>
                            </p:stCondLst>
                            <p:childTnLst>
                              <p:par>
                                <p:cTn id="1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/>
      <p:bldP spid="7" grpId="0"/>
      <p:bldP spid="8" grpId="0"/>
      <p:bldP spid="12" grpId="0"/>
      <p:bldP spid="16" grpId="0" animBg="1"/>
      <p:bldP spid="17" grpId="0" animBg="1"/>
      <p:bldP spid="18" grpId="0" animBg="1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 animBg="1"/>
      <p:bldP spid="54" grpId="0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1" y="435823"/>
            <a:ext cx="2130394" cy="424863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2000" b="1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二审裁判结果</a:t>
            </a:r>
            <a:endParaRPr lang="en-US" altLang="zh-CN" sz="2000" b="1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68565" y="974683"/>
            <a:ext cx="1629149" cy="138499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收到移送案卷材料之日起</a:t>
            </a:r>
          </a:p>
        </p:txBody>
      </p:sp>
      <p:sp>
        <p:nvSpPr>
          <p:cNvPr id="4" name="矩形 3"/>
          <p:cNvSpPr/>
          <p:nvPr/>
        </p:nvSpPr>
        <p:spPr>
          <a:xfrm>
            <a:off x="2531233" y="2896181"/>
            <a:ext cx="1247802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2</a:t>
            </a:r>
            <a:r>
              <a:rPr lang="zh-CN" altLang="en-US" sz="28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个月</a:t>
            </a:r>
          </a:p>
        </p:txBody>
      </p:sp>
      <p:sp>
        <p:nvSpPr>
          <p:cNvPr id="11" name="矩形 10"/>
          <p:cNvSpPr/>
          <p:nvPr/>
        </p:nvSpPr>
        <p:spPr>
          <a:xfrm>
            <a:off x="6398454" y="5452421"/>
            <a:ext cx="1519311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+2</a:t>
            </a:r>
            <a:r>
              <a:rPr lang="zh-CN" altLang="en-US" sz="28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个月</a:t>
            </a:r>
          </a:p>
        </p:txBody>
      </p:sp>
      <p:cxnSp>
        <p:nvCxnSpPr>
          <p:cNvPr id="16" name="直接箭头连接符 15"/>
          <p:cNvCxnSpPr>
            <a:cxnSpLocks/>
            <a:stCxn id="3" idx="3"/>
            <a:endCxn id="4" idx="1"/>
          </p:cNvCxnSpPr>
          <p:nvPr/>
        </p:nvCxnSpPr>
        <p:spPr>
          <a:xfrm flipH="1">
            <a:off x="2531233" y="1667181"/>
            <a:ext cx="766481" cy="1490610"/>
          </a:xfrm>
          <a:prstGeom prst="curvedConnector5">
            <a:avLst>
              <a:gd name="adj1" fmla="val -29825"/>
              <a:gd name="adj2" fmla="val 64453"/>
              <a:gd name="adj3" fmla="val 129825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5213253" y="4401890"/>
            <a:ext cx="154979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省级法院批准</a:t>
            </a:r>
            <a:endParaRPr lang="en-US" altLang="zh-CN" sz="2800" b="1" cap="none" spc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345894" y="5208798"/>
            <a:ext cx="1859281" cy="95410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最高院批准延长</a:t>
            </a:r>
          </a:p>
        </p:txBody>
      </p:sp>
      <p:cxnSp>
        <p:nvCxnSpPr>
          <p:cNvPr id="25" name="连接符: 肘形 24"/>
          <p:cNvCxnSpPr>
            <a:cxnSpLocks/>
            <a:stCxn id="11" idx="3"/>
            <a:endCxn id="24" idx="0"/>
          </p:cNvCxnSpPr>
          <p:nvPr/>
        </p:nvCxnSpPr>
        <p:spPr>
          <a:xfrm flipV="1">
            <a:off x="7917765" y="5208798"/>
            <a:ext cx="1357770" cy="505233"/>
          </a:xfrm>
          <a:prstGeom prst="curvedConnector4">
            <a:avLst>
              <a:gd name="adj1" fmla="val 15766"/>
              <a:gd name="adj2" fmla="val 145246"/>
            </a:avLst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7634769" y="4759924"/>
            <a:ext cx="128045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cap="none" spc="0" dirty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特殊情况</a:t>
            </a:r>
            <a:endParaRPr lang="en-US" altLang="zh-CN" sz="2000" b="1" cap="none" spc="0" dirty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932303" y="708183"/>
            <a:ext cx="335000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400" b="1" cap="none" spc="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认定事实适用法律正确</a:t>
            </a:r>
            <a:endParaRPr lang="en-US" altLang="zh-CN" sz="2400" b="1" cap="none" spc="0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  <p:cxnSp>
        <p:nvCxnSpPr>
          <p:cNvPr id="30" name="连接符: 肘形 29"/>
          <p:cNvCxnSpPr>
            <a:cxnSpLocks/>
            <a:stCxn id="4" idx="3"/>
            <a:endCxn id="11" idx="1"/>
          </p:cNvCxnSpPr>
          <p:nvPr/>
        </p:nvCxnSpPr>
        <p:spPr>
          <a:xfrm>
            <a:off x="3779035" y="3157791"/>
            <a:ext cx="2619419" cy="2556240"/>
          </a:xfrm>
          <a:prstGeom prst="curvedConnector3">
            <a:avLst/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连接符: 肘形 36"/>
          <p:cNvCxnSpPr>
            <a:cxnSpLocks/>
            <a:stCxn id="11" idx="0"/>
            <a:endCxn id="47" idx="1"/>
          </p:cNvCxnSpPr>
          <p:nvPr/>
        </p:nvCxnSpPr>
        <p:spPr>
          <a:xfrm rot="16200000" flipV="1">
            <a:off x="4356234" y="2650544"/>
            <a:ext cx="3377947" cy="2225807"/>
          </a:xfrm>
          <a:prstGeom prst="curvedConnector4">
            <a:avLst>
              <a:gd name="adj1" fmla="val 46583"/>
              <a:gd name="adj2" fmla="val 110270"/>
            </a:avLst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8685799" y="800480"/>
            <a:ext cx="1676986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维持原判</a:t>
            </a:r>
            <a:endParaRPr lang="en-US" altLang="zh-CN" sz="2800" b="1" cap="none" spc="0" dirty="0">
              <a:ln w="0"/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932303" y="1283789"/>
            <a:ext cx="218608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400" b="1" cap="none" spc="0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适用法律错误</a:t>
            </a:r>
            <a:endParaRPr lang="en-US" altLang="zh-CN" sz="2400" b="1" cap="none" spc="0" dirty="0">
              <a:ln w="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4932303" y="1843641"/>
            <a:ext cx="173075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400" b="1" cap="none" spc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量刑不当</a:t>
            </a:r>
            <a:endParaRPr lang="en-US" altLang="zh-CN" sz="2400" b="1" cap="none" spc="0">
              <a:ln w="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4932303" y="2366861"/>
            <a:ext cx="270246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400" b="1" cap="none" spc="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事实不清证据不足</a:t>
            </a:r>
            <a:endParaRPr lang="en-US" altLang="zh-CN" sz="2400" b="1" cap="none" spc="0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8636562" y="1623156"/>
            <a:ext cx="1775460" cy="523220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变更判决</a:t>
            </a:r>
            <a:endParaRPr lang="en-US" altLang="zh-CN" sz="2800" b="1" cap="none" spc="0" dirty="0">
              <a:ln w="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  <p:cxnSp>
        <p:nvCxnSpPr>
          <p:cNvPr id="55" name="直接箭头连接符 54"/>
          <p:cNvCxnSpPr>
            <a:cxnSpLocks/>
            <a:stCxn id="29" idx="3"/>
            <a:endCxn id="45" idx="1"/>
          </p:cNvCxnSpPr>
          <p:nvPr/>
        </p:nvCxnSpPr>
        <p:spPr>
          <a:xfrm>
            <a:off x="8282304" y="939016"/>
            <a:ext cx="403495" cy="123074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连接符: 肘形 57"/>
          <p:cNvCxnSpPr>
            <a:cxnSpLocks/>
            <a:stCxn id="46" idx="3"/>
            <a:endCxn id="49" idx="1"/>
          </p:cNvCxnSpPr>
          <p:nvPr/>
        </p:nvCxnSpPr>
        <p:spPr>
          <a:xfrm>
            <a:off x="7118389" y="1514622"/>
            <a:ext cx="1518173" cy="370144"/>
          </a:xfrm>
          <a:prstGeom prst="curvedConnector3">
            <a:avLst/>
          </a:prstGeom>
          <a:ln w="38100">
            <a:solidFill>
              <a:srgbClr val="587048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连接符: 肘形 61"/>
          <p:cNvCxnSpPr>
            <a:cxnSpLocks/>
            <a:stCxn id="47" idx="3"/>
            <a:endCxn id="49" idx="1"/>
          </p:cNvCxnSpPr>
          <p:nvPr/>
        </p:nvCxnSpPr>
        <p:spPr>
          <a:xfrm flipV="1">
            <a:off x="6663061" y="1884766"/>
            <a:ext cx="1973501" cy="189708"/>
          </a:xfrm>
          <a:prstGeom prst="curvedConnector3">
            <a:avLst/>
          </a:prstGeom>
          <a:ln w="38100">
            <a:solidFill>
              <a:srgbClr val="587048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连接符: 肘形 64"/>
          <p:cNvCxnSpPr>
            <a:cxnSpLocks/>
            <a:stCxn id="48" idx="3"/>
            <a:endCxn id="49" idx="1"/>
          </p:cNvCxnSpPr>
          <p:nvPr/>
        </p:nvCxnSpPr>
        <p:spPr>
          <a:xfrm flipV="1">
            <a:off x="7634769" y="1884766"/>
            <a:ext cx="1001793" cy="712928"/>
          </a:xfrm>
          <a:prstGeom prst="curvedConnector3">
            <a:avLst/>
          </a:prstGeom>
          <a:ln w="38100">
            <a:solidFill>
              <a:srgbClr val="587048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矩形 71"/>
          <p:cNvSpPr/>
          <p:nvPr/>
        </p:nvSpPr>
        <p:spPr>
          <a:xfrm>
            <a:off x="4936411" y="2940338"/>
            <a:ext cx="278411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4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违反法定诉讼程序</a:t>
            </a:r>
            <a:endParaRPr lang="en-US" altLang="zh-CN" sz="24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8622433" y="2516520"/>
            <a:ext cx="1775460" cy="95410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撤销原判发回重审</a:t>
            </a:r>
            <a:endParaRPr lang="en-US" altLang="zh-CN" sz="2800" b="1" cap="none" spc="0" dirty="0">
              <a:ln w="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  <p:cxnSp>
        <p:nvCxnSpPr>
          <p:cNvPr id="77" name="连接符: 肘形 76"/>
          <p:cNvCxnSpPr>
            <a:cxnSpLocks/>
            <a:stCxn id="48" idx="3"/>
            <a:endCxn id="73" idx="1"/>
          </p:cNvCxnSpPr>
          <p:nvPr/>
        </p:nvCxnSpPr>
        <p:spPr>
          <a:xfrm>
            <a:off x="7634769" y="2597694"/>
            <a:ext cx="987664" cy="395880"/>
          </a:xfrm>
          <a:prstGeom prst="curvedConnector3">
            <a:avLst/>
          </a:prstGeom>
          <a:ln w="38100">
            <a:solidFill>
              <a:srgbClr val="222A35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连接符: 肘形 79"/>
          <p:cNvCxnSpPr>
            <a:cxnSpLocks/>
            <a:stCxn id="72" idx="3"/>
            <a:endCxn id="73" idx="1"/>
          </p:cNvCxnSpPr>
          <p:nvPr/>
        </p:nvCxnSpPr>
        <p:spPr>
          <a:xfrm flipV="1">
            <a:off x="7720525" y="2993574"/>
            <a:ext cx="901908" cy="177597"/>
          </a:xfrm>
          <a:prstGeom prst="curvedConnector3">
            <a:avLst/>
          </a:prstGeom>
          <a:ln w="38100">
            <a:solidFill>
              <a:srgbClr val="222A35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组合 89"/>
          <p:cNvGrpSpPr/>
          <p:nvPr/>
        </p:nvGrpSpPr>
        <p:grpSpPr>
          <a:xfrm>
            <a:off x="687845" y="6098395"/>
            <a:ext cx="3060317" cy="4324261"/>
            <a:chOff x="8080769" y="1901573"/>
            <a:chExt cx="3060317" cy="4324261"/>
          </a:xfrm>
        </p:grpSpPr>
        <p:grpSp>
          <p:nvGrpSpPr>
            <p:cNvPr id="91" name="组合 90"/>
            <p:cNvGrpSpPr/>
            <p:nvPr/>
          </p:nvGrpSpPr>
          <p:grpSpPr>
            <a:xfrm>
              <a:off x="8080769" y="1983638"/>
              <a:ext cx="3042701" cy="4242196"/>
              <a:chOff x="8166920" y="2132801"/>
              <a:chExt cx="3042701" cy="4242196"/>
            </a:xfrm>
          </p:grpSpPr>
          <p:sp>
            <p:nvSpPr>
              <p:cNvPr id="93" name="圆角矩形 19"/>
              <p:cNvSpPr/>
              <p:nvPr/>
            </p:nvSpPr>
            <p:spPr>
              <a:xfrm>
                <a:off x="8166920" y="2151566"/>
                <a:ext cx="3042701" cy="4223431"/>
              </a:xfrm>
              <a:prstGeom prst="roundRect">
                <a:avLst>
                  <a:gd name="adj" fmla="val 6426"/>
                </a:avLst>
              </a:prstGeom>
              <a:solidFill>
                <a:sysClr val="windowText" lastClr="000000">
                  <a:lumMod val="85000"/>
                  <a:lumOff val="15000"/>
                </a:sysClr>
              </a:solidFill>
              <a:ln w="254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汉仪书魂体简" panose="02010600000101010101" pitchFamily="2" charset="-122"/>
                  <a:ea typeface="汉仪书魂体简" panose="02010600000101010101" pitchFamily="2" charset="-122"/>
                </a:endParaRPr>
              </a:p>
            </p:txBody>
          </p:sp>
          <p:sp>
            <p:nvSpPr>
              <p:cNvPr id="94" name="圆角矩形 17"/>
              <p:cNvSpPr/>
              <p:nvPr/>
            </p:nvSpPr>
            <p:spPr>
              <a:xfrm>
                <a:off x="8166920" y="2132801"/>
                <a:ext cx="3042701" cy="4208066"/>
              </a:xfrm>
              <a:custGeom>
                <a:avLst/>
                <a:gdLst/>
                <a:ahLst/>
                <a:cxnLst/>
                <a:rect l="l" t="t" r="r" b="b"/>
                <a:pathLst>
                  <a:path w="2592288" h="1525193">
                    <a:moveTo>
                      <a:pt x="166580" y="0"/>
                    </a:moveTo>
                    <a:lnTo>
                      <a:pt x="2425708" y="0"/>
                    </a:lnTo>
                    <a:cubicBezTo>
                      <a:pt x="2517708" y="0"/>
                      <a:pt x="2592288" y="74580"/>
                      <a:pt x="2592288" y="166580"/>
                    </a:cubicBezTo>
                    <a:lnTo>
                      <a:pt x="2592288" y="1525193"/>
                    </a:lnTo>
                    <a:lnTo>
                      <a:pt x="0" y="1525193"/>
                    </a:lnTo>
                    <a:lnTo>
                      <a:pt x="0" y="166580"/>
                    </a:lnTo>
                    <a:cubicBezTo>
                      <a:pt x="0" y="74580"/>
                      <a:pt x="74580" y="0"/>
                      <a:pt x="166580" y="0"/>
                    </a:cubicBezTo>
                    <a:close/>
                  </a:path>
                </a:pathLst>
              </a:custGeom>
              <a:gradFill flip="none" rotWithShape="1">
                <a:gsLst>
                  <a:gs pos="8000">
                    <a:sysClr val="windowText" lastClr="000000">
                      <a:lumMod val="65000"/>
                      <a:lumOff val="35000"/>
                    </a:sysClr>
                  </a:gs>
                  <a:gs pos="54000">
                    <a:sysClr val="windowText" lastClr="000000">
                      <a:lumMod val="85000"/>
                      <a:lumOff val="15000"/>
                    </a:sysClr>
                  </a:gs>
                  <a:gs pos="100000">
                    <a:sysClr val="window" lastClr="FFFFFF">
                      <a:lumMod val="75000"/>
                      <a:alpha val="24000"/>
                    </a:sysClr>
                  </a:gs>
                  <a:gs pos="25000">
                    <a:sysClr val="window" lastClr="FFFFFF">
                      <a:lumMod val="65000"/>
                      <a:alpha val="29000"/>
                    </a:sysClr>
                  </a:gs>
                </a:gsLst>
                <a:path path="rect">
                  <a:fillToRect l="100000" b="100000"/>
                </a:path>
                <a:tileRect t="-100000" r="-10000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汉仪书魂体简" panose="02010600000101010101" pitchFamily="2" charset="-122"/>
                  <a:ea typeface="汉仪书魂体简" panose="02010600000101010101" pitchFamily="2" charset="-122"/>
                </a:endParaRPr>
              </a:p>
            </p:txBody>
          </p:sp>
        </p:grpSp>
        <p:sp>
          <p:nvSpPr>
            <p:cNvPr id="92" name="矩形 91"/>
            <p:cNvSpPr/>
            <p:nvPr/>
          </p:nvSpPr>
          <p:spPr>
            <a:xfrm>
              <a:off x="8098385" y="1901573"/>
              <a:ext cx="3042701" cy="378565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汉仪书魂体简" panose="02010600000101010101" pitchFamily="2" charset="-122"/>
                  <a:ea typeface="汉仪书魂体简" panose="02010600000101010101" pitchFamily="2" charset="-122"/>
                </a:rPr>
                <a:t>公开审判规定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endParaRPr>
            </a:p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汉仪书魂体简" panose="02010600000101010101" pitchFamily="2" charset="-122"/>
                  <a:ea typeface="汉仪书魂体简" panose="02010600000101010101" pitchFamily="2" charset="-122"/>
                </a:rPr>
                <a:t>回避制度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endParaRPr>
            </a:p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汉仪书魂体简" panose="02010600000101010101" pitchFamily="2" charset="-122"/>
                  <a:ea typeface="汉仪书魂体简" panose="02010600000101010101" pitchFamily="2" charset="-122"/>
                </a:rPr>
                <a:t>剥夺诉讼权利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endParaRPr>
            </a:p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汉仪书魂体简" panose="02010600000101010101" pitchFamily="2" charset="-122"/>
                  <a:ea typeface="汉仪书魂体简" panose="02010600000101010101" pitchFamily="2" charset="-122"/>
                </a:rPr>
                <a:t>审判组织组成不合法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endParaRPr>
            </a:p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汉仪书魂体简" panose="02010600000101010101" pitchFamily="2" charset="-122"/>
                  <a:ea typeface="汉仪书魂体简" panose="02010600000101010101" pitchFamily="2" charset="-122"/>
                </a:rPr>
                <a:t>其他影响公正违法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2218004" y="3971777"/>
            <a:ext cx="3066756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cap="none" spc="0" dirty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交通不便边远重大</a:t>
            </a:r>
            <a:endParaRPr lang="en-US" altLang="zh-CN" sz="2000" b="1" cap="none" spc="0" dirty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218004" y="4375203"/>
            <a:ext cx="3066756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cap="none" spc="0" dirty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重大犯罪集团</a:t>
            </a:r>
            <a:endParaRPr lang="en-US" altLang="zh-CN" sz="2000" b="1" cap="none" spc="0" dirty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218004" y="4768680"/>
            <a:ext cx="3066756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流窜重大</a:t>
            </a:r>
            <a:endParaRPr lang="en-US" altLang="zh-CN" sz="2000" b="1" cap="none" spc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218004" y="5145909"/>
            <a:ext cx="3066756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000" b="1" cap="none" spc="0" dirty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犯罪面广取证困难</a:t>
            </a:r>
            <a:endParaRPr lang="en-US" altLang="zh-CN" sz="2000" b="1" cap="none" spc="0" dirty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5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11" grpId="0"/>
      <p:bldP spid="22" grpId="0"/>
      <p:bldP spid="24" grpId="0"/>
      <p:bldP spid="28" grpId="0" animBg="1"/>
      <p:bldP spid="29" grpId="0"/>
      <p:bldP spid="45" grpId="0" animBg="1"/>
      <p:bldP spid="46" grpId="0"/>
      <p:bldP spid="47" grpId="0"/>
      <p:bldP spid="48" grpId="0"/>
      <p:bldP spid="49" grpId="0" animBg="1"/>
      <p:bldP spid="72" grpId="0"/>
      <p:bldP spid="73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6C54B-5623-E712-61BF-7DCCDB825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F1EAB96-23E2-0044-B831-2820D22D44F4}"/>
              </a:ext>
            </a:extLst>
          </p:cNvPr>
          <p:cNvSpPr txBox="1"/>
          <p:nvPr/>
        </p:nvSpPr>
        <p:spPr>
          <a:xfrm>
            <a:off x="2300523" y="3309046"/>
            <a:ext cx="7590954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800" b="1" kern="0" noProof="0" dirty="0">
                <a:solidFill>
                  <a:srgbClr val="4472C4">
                    <a:lumMod val="50000"/>
                  </a:srgbClr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rPr>
              <a:t>二</a:t>
            </a: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汉仪尚巍手书W" panose="00020600040101010101" pitchFamily="18" charset="-122"/>
                <a:ea typeface="汉仪尚巍手书W" panose="00020600040101010101" pitchFamily="18" charset="-122"/>
                <a:cs typeface="+mn-cs"/>
              </a:rPr>
              <a:t>、</a:t>
            </a:r>
            <a:r>
              <a:rPr lang="zh-CN" altLang="en-US" sz="4800" b="1" kern="0" dirty="0">
                <a:solidFill>
                  <a:srgbClr val="4472C4">
                    <a:lumMod val="50000"/>
                  </a:srgbClr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rPr>
              <a:t>死刑复核程序</a:t>
            </a:r>
            <a:endParaRPr kumimoji="0" lang="en-US" altLang="zh-CN" sz="6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汉仪尚巍手书W" panose="00020600040101010101" pitchFamily="18" charset="-122"/>
              <a:ea typeface="汉仪尚巍手书W" panose="00020600040101010101" pitchFamily="18" charset="-122"/>
              <a:cs typeface="Calibri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2B5D5E-F48B-9542-CA5F-DB08E61CFBE7}"/>
              </a:ext>
            </a:extLst>
          </p:cNvPr>
          <p:cNvSpPr txBox="1"/>
          <p:nvPr/>
        </p:nvSpPr>
        <p:spPr>
          <a:xfrm rot="5400000">
            <a:off x="6416358" y="-845127"/>
            <a:ext cx="984885" cy="500611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vert270" wrap="square" rtlCol="0"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5400" b="1">
                <a:solidFill>
                  <a:schemeClr val="tx1">
                    <a:lumMod val="65000"/>
                    <a:lumOff val="35000"/>
                  </a:schemeClr>
                </a:solidFill>
                <a:latin typeface="Agency FB" pitchFamily="34" charset="0"/>
                <a:ea typeface="微软雅黑" pitchFamily="34" charset="-122"/>
                <a:cs typeface="Calibri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汉仪尚巍手书W" panose="00020600040101010101" pitchFamily="18" charset="-122"/>
                <a:ea typeface="汉仪尚巍手书W" panose="00020600040101010101" pitchFamily="18" charset="-122"/>
                <a:cs typeface="Calibri" pitchFamily="34" charset="0"/>
              </a:rPr>
              <a:t>审判救济程序</a:t>
            </a:r>
          </a:p>
        </p:txBody>
      </p:sp>
    </p:spTree>
    <p:extLst>
      <p:ext uri="{BB962C8B-B14F-4D97-AF65-F5344CB8AC3E}">
        <p14:creationId xmlns:p14="http://schemas.microsoft.com/office/powerpoint/2010/main" val="27284542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0" y="435823"/>
            <a:ext cx="3586065" cy="441549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2000" b="1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中级法院一审死刑复核程序</a:t>
            </a:r>
            <a:endParaRPr lang="en-US" altLang="zh-CN" sz="2000" b="1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424410" y="4103614"/>
            <a:ext cx="1592094" cy="1100893"/>
            <a:chOff x="7290274" y="1429520"/>
            <a:chExt cx="1592094" cy="1100893"/>
          </a:xfrm>
        </p:grpSpPr>
        <p:pic>
          <p:nvPicPr>
            <p:cNvPr id="4" name="图形 3" descr="法槌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4163" y="1429520"/>
              <a:ext cx="724318" cy="724318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</p:pic>
        <p:sp>
          <p:nvSpPr>
            <p:cNvPr id="5" name="矩形 4"/>
            <p:cNvSpPr/>
            <p:nvPr/>
          </p:nvSpPr>
          <p:spPr>
            <a:xfrm>
              <a:off x="7290274" y="2161081"/>
              <a:ext cx="1592094" cy="36933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中级法院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452475" y="3986032"/>
            <a:ext cx="1176781" cy="1236947"/>
            <a:chOff x="7565958" y="1293466"/>
            <a:chExt cx="1176781" cy="1236947"/>
          </a:xfrm>
        </p:grpSpPr>
        <p:pic>
          <p:nvPicPr>
            <p:cNvPr id="7" name="图形 6" descr="法槌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4163" y="1293466"/>
              <a:ext cx="860372" cy="860372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</p:pic>
        <p:sp>
          <p:nvSpPr>
            <p:cNvPr id="8" name="矩形 7"/>
            <p:cNvSpPr/>
            <p:nvPr/>
          </p:nvSpPr>
          <p:spPr>
            <a:xfrm>
              <a:off x="7565958" y="2161081"/>
              <a:ext cx="1176781" cy="36933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高级法院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9499115" y="3830818"/>
            <a:ext cx="1592094" cy="1392161"/>
            <a:chOff x="7290274" y="1138252"/>
            <a:chExt cx="1592094" cy="1392161"/>
          </a:xfrm>
        </p:grpSpPr>
        <p:pic>
          <p:nvPicPr>
            <p:cNvPr id="10" name="图形 9" descr="法槌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68949" y="1138252"/>
              <a:ext cx="1015586" cy="1015586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</p:pic>
        <p:sp>
          <p:nvSpPr>
            <p:cNvPr id="11" name="矩形 10"/>
            <p:cNvSpPr/>
            <p:nvPr/>
          </p:nvSpPr>
          <p:spPr>
            <a:xfrm>
              <a:off x="7290274" y="2161081"/>
              <a:ext cx="1592094" cy="36933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最高法院</a:t>
              </a:r>
            </a:p>
          </p:txBody>
        </p:sp>
      </p:grpSp>
      <p:cxnSp>
        <p:nvCxnSpPr>
          <p:cNvPr id="12" name="连接符: 肘形 11"/>
          <p:cNvCxnSpPr>
            <a:cxnSpLocks/>
            <a:stCxn id="4" idx="0"/>
            <a:endCxn id="7" idx="1"/>
          </p:cNvCxnSpPr>
          <p:nvPr/>
        </p:nvCxnSpPr>
        <p:spPr>
          <a:xfrm rot="16200000" flipH="1">
            <a:off x="3759267" y="2564805"/>
            <a:ext cx="312604" cy="3390222"/>
          </a:xfrm>
          <a:prstGeom prst="bentConnector4">
            <a:avLst>
              <a:gd name="adj1" fmla="val -73128"/>
              <a:gd name="adj2" fmla="val 90197"/>
            </a:avLst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连接符: 肘形 15"/>
          <p:cNvCxnSpPr>
            <a:cxnSpLocks/>
            <a:stCxn id="5" idx="2"/>
            <a:endCxn id="8" idx="2"/>
          </p:cNvCxnSpPr>
          <p:nvPr/>
        </p:nvCxnSpPr>
        <p:spPr>
          <a:xfrm rot="16200000" flipH="1">
            <a:off x="4121425" y="3303538"/>
            <a:ext cx="18472" cy="3820409"/>
          </a:xfrm>
          <a:prstGeom prst="bentConnector3">
            <a:avLst>
              <a:gd name="adj1" fmla="val 1337549"/>
            </a:avLst>
          </a:prstGeom>
          <a:ln w="38100">
            <a:solidFill>
              <a:schemeClr val="accent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连接符: 肘形 18"/>
          <p:cNvCxnSpPr>
            <a:cxnSpLocks/>
            <a:stCxn id="8" idx="3"/>
            <a:endCxn id="11" idx="2"/>
          </p:cNvCxnSpPr>
          <p:nvPr/>
        </p:nvCxnSpPr>
        <p:spPr>
          <a:xfrm>
            <a:off x="6629256" y="5038313"/>
            <a:ext cx="3665906" cy="184666"/>
          </a:xfrm>
          <a:prstGeom prst="bentConnector4">
            <a:avLst>
              <a:gd name="adj1" fmla="val 39143"/>
              <a:gd name="adj2" fmla="val 223791"/>
            </a:avLst>
          </a:prstGeom>
          <a:ln w="38100">
            <a:solidFill>
              <a:schemeClr val="accent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连接符: 肘形 21"/>
          <p:cNvCxnSpPr>
            <a:cxnSpLocks/>
            <a:stCxn id="7" idx="3"/>
            <a:endCxn id="10" idx="0"/>
          </p:cNvCxnSpPr>
          <p:nvPr/>
        </p:nvCxnSpPr>
        <p:spPr>
          <a:xfrm flipV="1">
            <a:off x="6471052" y="3830818"/>
            <a:ext cx="3814531" cy="585400"/>
          </a:xfrm>
          <a:prstGeom prst="bentConnector4">
            <a:avLst>
              <a:gd name="adj1" fmla="val 43344"/>
              <a:gd name="adj2" fmla="val 139050"/>
            </a:avLst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/>
          <p:cNvSpPr/>
          <p:nvPr/>
        </p:nvSpPr>
        <p:spPr>
          <a:xfrm>
            <a:off x="2327774" y="2846824"/>
            <a:ext cx="317558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上、抗诉期满</a:t>
            </a:r>
            <a:r>
              <a:rPr lang="en-US" altLang="zh-CN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10</a:t>
            </a:r>
            <a:r>
              <a:rPr lang="zh-CN" altLang="en-US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日内报送复核</a:t>
            </a:r>
            <a:endParaRPr lang="en-US" altLang="zh-CN" sz="2800" b="1" cap="none" spc="0">
              <a:ln w="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244656" y="3823531"/>
            <a:ext cx="351355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无上诉、抗诉</a:t>
            </a:r>
            <a:endParaRPr lang="en-US" altLang="zh-CN" sz="2800" b="1" cap="none" spc="0">
              <a:ln w="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7887289" y="2573334"/>
            <a:ext cx="280415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复核同意</a:t>
            </a:r>
            <a:r>
              <a:rPr lang="en-US" altLang="zh-CN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10</a:t>
            </a:r>
            <a:r>
              <a:rPr lang="zh-CN" altLang="en-US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日内报送核准</a:t>
            </a:r>
            <a:endParaRPr lang="en-US" altLang="zh-CN" sz="2800" b="1" cap="none" spc="0">
              <a:ln w="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cxnSp>
        <p:nvCxnSpPr>
          <p:cNvPr id="34" name="连接符: 肘形 33"/>
          <p:cNvCxnSpPr>
            <a:cxnSpLocks/>
            <a:stCxn id="7" idx="0"/>
            <a:endCxn id="4" idx="1"/>
          </p:cNvCxnSpPr>
          <p:nvPr/>
        </p:nvCxnSpPr>
        <p:spPr>
          <a:xfrm rot="16200000" flipH="1" flipV="1">
            <a:off x="3709712" y="2134618"/>
            <a:ext cx="479741" cy="4182567"/>
          </a:xfrm>
          <a:prstGeom prst="bentConnector4">
            <a:avLst>
              <a:gd name="adj1" fmla="val -367278"/>
              <a:gd name="adj2" fmla="val 105466"/>
            </a:avLst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424410" y="1164568"/>
            <a:ext cx="488140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法律使用错误按二审提审</a:t>
            </a:r>
            <a:endParaRPr lang="en-US" altLang="zh-CN" sz="2800" b="1" cap="none" spc="0">
              <a:ln w="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2327774" y="5510175"/>
            <a:ext cx="351355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84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被告人上诉</a:t>
            </a:r>
            <a:endParaRPr lang="en-US" altLang="zh-CN" sz="2800" b="1" cap="none" spc="0">
              <a:ln w="0"/>
              <a:solidFill>
                <a:srgbClr val="84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algn="ctr"/>
            <a:r>
              <a:rPr lang="zh-CN" altLang="en-US" sz="2800" b="1" cap="none" spc="0">
                <a:ln w="0"/>
                <a:solidFill>
                  <a:srgbClr val="84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检察院抗诉</a:t>
            </a:r>
            <a:endParaRPr lang="en-US" altLang="zh-CN" sz="2800" b="1" cap="none" spc="0">
              <a:ln w="0"/>
              <a:solidFill>
                <a:srgbClr val="84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7423400" y="5407645"/>
            <a:ext cx="351355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84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二审维持</a:t>
            </a:r>
            <a:endParaRPr lang="en-US" altLang="zh-CN" sz="2800" b="1" cap="none" spc="0">
              <a:ln w="0"/>
              <a:solidFill>
                <a:srgbClr val="84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algn="ctr"/>
            <a:r>
              <a:rPr lang="en-US" altLang="zh-CN" sz="2800" b="1">
                <a:ln w="0"/>
                <a:solidFill>
                  <a:srgbClr val="84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10</a:t>
            </a:r>
            <a:r>
              <a:rPr lang="zh-CN" altLang="en-US" sz="2800" b="1">
                <a:ln w="0"/>
                <a:solidFill>
                  <a:srgbClr val="84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内报送核准</a:t>
            </a:r>
            <a:endParaRPr lang="en-US" altLang="zh-CN" sz="2800" b="1" cap="none" spc="0">
              <a:ln w="0"/>
              <a:solidFill>
                <a:srgbClr val="84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424410" y="1623200"/>
            <a:ext cx="488140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事实不清证据不足发回重审</a:t>
            </a:r>
            <a:endParaRPr lang="en-US" altLang="zh-CN" sz="2800" b="1" cap="none" spc="0">
              <a:ln w="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417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1" grpId="0"/>
      <p:bldP spid="32" grpId="0"/>
      <p:bldP spid="33" grpId="0"/>
      <p:bldP spid="43" grpId="0"/>
      <p:bldP spid="44" grpId="0"/>
      <p:bldP spid="45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0" y="435823"/>
            <a:ext cx="3586065" cy="495655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2000" b="1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高级法院一审死刑复核程序</a:t>
            </a:r>
            <a:endParaRPr lang="en-US" altLang="zh-CN" sz="2000" b="1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91646" y="1855316"/>
            <a:ext cx="1592094" cy="1236947"/>
            <a:chOff x="7290274" y="1293466"/>
            <a:chExt cx="1592094" cy="1236947"/>
          </a:xfrm>
        </p:grpSpPr>
        <p:pic>
          <p:nvPicPr>
            <p:cNvPr id="7" name="图形 6" descr="法槌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4163" y="1293466"/>
              <a:ext cx="860372" cy="860372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</p:pic>
        <p:sp>
          <p:nvSpPr>
            <p:cNvPr id="8" name="矩形 7"/>
            <p:cNvSpPr/>
            <p:nvPr/>
          </p:nvSpPr>
          <p:spPr>
            <a:xfrm>
              <a:off x="7290274" y="2161081"/>
              <a:ext cx="1592094" cy="36933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高级法院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703155" y="682650"/>
            <a:ext cx="1592094" cy="1392161"/>
            <a:chOff x="7290274" y="1138252"/>
            <a:chExt cx="1592094" cy="1392161"/>
          </a:xfrm>
        </p:grpSpPr>
        <p:pic>
          <p:nvPicPr>
            <p:cNvPr id="10" name="图形 9" descr="法槌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68949" y="1138252"/>
              <a:ext cx="1015586" cy="1015586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</p:pic>
        <p:sp>
          <p:nvSpPr>
            <p:cNvPr id="11" name="矩形 10"/>
            <p:cNvSpPr/>
            <p:nvPr/>
          </p:nvSpPr>
          <p:spPr>
            <a:xfrm>
              <a:off x="7290274" y="2161081"/>
              <a:ext cx="1592094" cy="36933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最高法院</a:t>
              </a:r>
            </a:p>
          </p:txBody>
        </p:sp>
      </p:grpSp>
      <p:cxnSp>
        <p:nvCxnSpPr>
          <p:cNvPr id="12" name="连接符: 肘形 11"/>
          <p:cNvCxnSpPr>
            <a:cxnSpLocks/>
            <a:stCxn id="7" idx="3"/>
            <a:endCxn id="11" idx="2"/>
          </p:cNvCxnSpPr>
          <p:nvPr/>
        </p:nvCxnSpPr>
        <p:spPr>
          <a:xfrm flipV="1">
            <a:off x="1785907" y="2074811"/>
            <a:ext cx="5713295" cy="210691"/>
          </a:xfrm>
          <a:prstGeom prst="bentConnector2">
            <a:avLst/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4780549" y="2351918"/>
            <a:ext cx="2709073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上、抗诉期满</a:t>
            </a:r>
            <a:r>
              <a:rPr lang="en-US" altLang="zh-CN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10</a:t>
            </a:r>
            <a:r>
              <a:rPr lang="zh-CN" altLang="en-US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日内报送复核</a:t>
            </a:r>
            <a:endParaRPr lang="en-US" altLang="zh-CN" sz="2800" b="1" cap="none" spc="0">
              <a:ln w="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421007" y="1657832"/>
            <a:ext cx="351355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无上诉、抗诉</a:t>
            </a:r>
            <a:endParaRPr lang="en-US" altLang="zh-CN" sz="2800" b="1" cap="none" spc="0">
              <a:ln w="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891077" y="1178305"/>
            <a:ext cx="270907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复核证据</a:t>
            </a:r>
            <a:endParaRPr lang="en-US" altLang="zh-CN" sz="2800" b="1" cap="none" spc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891077" y="1701525"/>
            <a:ext cx="270907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讯问被告人</a:t>
            </a:r>
            <a:endParaRPr lang="en-US" altLang="zh-CN" sz="2800" b="1" cap="none" spc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891077" y="2224745"/>
            <a:ext cx="270907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询问有异议证人</a:t>
            </a:r>
            <a:endParaRPr lang="en-US" altLang="zh-CN" sz="2800" b="1" cap="none" spc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295249" y="2739684"/>
            <a:ext cx="389675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依申请听取辩护人意见</a:t>
            </a:r>
            <a:endParaRPr lang="en-US" altLang="zh-CN" sz="2800" b="1" cap="none" spc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8889087" y="3254623"/>
            <a:ext cx="270907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听取最高检意见</a:t>
            </a:r>
            <a:endParaRPr lang="en-US" altLang="zh-CN" sz="2800" b="1" cap="none" spc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cxnSp>
        <p:nvCxnSpPr>
          <p:cNvPr id="26" name="连接符: 肘形 25"/>
          <p:cNvCxnSpPr>
            <a:cxnSpLocks/>
            <a:stCxn id="10" idx="0"/>
            <a:endCxn id="21" idx="0"/>
          </p:cNvCxnSpPr>
          <p:nvPr/>
        </p:nvCxnSpPr>
        <p:spPr>
          <a:xfrm rot="16200000" flipH="1">
            <a:off x="8619790" y="-447518"/>
            <a:ext cx="495655" cy="2755991"/>
          </a:xfrm>
          <a:prstGeom prst="bentConnector3">
            <a:avLst>
              <a:gd name="adj1" fmla="val -46121"/>
            </a:avLst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2989086" y="4114822"/>
            <a:ext cx="270907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核准死刑</a:t>
            </a:r>
            <a:endParaRPr lang="en-US" altLang="zh-CN" sz="2800" b="1" cap="none" spc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741299" y="5944142"/>
            <a:ext cx="320464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不予核准发回重审</a:t>
            </a:r>
            <a:endParaRPr lang="en-US" altLang="zh-CN" sz="2800" b="1" cap="none" spc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cxnSp>
        <p:nvCxnSpPr>
          <p:cNvPr id="31" name="连接符: 肘形 30"/>
          <p:cNvCxnSpPr>
            <a:cxnSpLocks/>
            <a:stCxn id="25" idx="2"/>
            <a:endCxn id="29" idx="3"/>
          </p:cNvCxnSpPr>
          <p:nvPr/>
        </p:nvCxnSpPr>
        <p:spPr>
          <a:xfrm rot="5400000">
            <a:off x="7671598" y="1804405"/>
            <a:ext cx="598589" cy="4545465"/>
          </a:xfrm>
          <a:prstGeom prst="bentConnector2">
            <a:avLst/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6127399" y="3820964"/>
            <a:ext cx="354857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事实清楚、量刑正确</a:t>
            </a:r>
            <a:endParaRPr lang="en-US" altLang="zh-CN" sz="2800" b="1" cap="none" spc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cxnSp>
        <p:nvCxnSpPr>
          <p:cNvPr id="37" name="连接符: 肘形 36"/>
          <p:cNvCxnSpPr>
            <a:cxnSpLocks/>
            <a:stCxn id="25" idx="2"/>
            <a:endCxn id="30" idx="3"/>
          </p:cNvCxnSpPr>
          <p:nvPr/>
        </p:nvCxnSpPr>
        <p:spPr>
          <a:xfrm rot="5400000">
            <a:off x="6880830" y="2842957"/>
            <a:ext cx="2427909" cy="4297680"/>
          </a:xfrm>
          <a:prstGeom prst="bentConnector2">
            <a:avLst/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6178655" y="4717445"/>
            <a:ext cx="362008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事实不清证据不足</a:t>
            </a:r>
            <a:endParaRPr lang="en-US" altLang="zh-CN" sz="2800" b="1" cap="none" spc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6288643" y="5205378"/>
            <a:ext cx="341754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事实清楚无需死刑</a:t>
            </a:r>
            <a:endParaRPr lang="en-US" altLang="zh-CN" sz="2800" b="1" cap="none" spc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6193728" y="5659499"/>
            <a:ext cx="362008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新证据影响定罪量刑</a:t>
            </a:r>
            <a:endParaRPr lang="en-US" altLang="zh-CN" sz="2800" b="1" cap="none" spc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428189" y="6182719"/>
            <a:ext cx="315116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违反法定诉讼程序</a:t>
            </a:r>
            <a:endParaRPr lang="en-US" altLang="zh-CN" sz="2800" b="1" cap="none" spc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563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/>
      <p:bldP spid="17" grpId="0"/>
      <p:bldP spid="21" grpId="0"/>
      <p:bldP spid="22" grpId="0"/>
      <p:bldP spid="23" grpId="0"/>
      <p:bldP spid="24" grpId="0"/>
      <p:bldP spid="25" grpId="0"/>
      <p:bldP spid="29" grpId="0"/>
      <p:bldP spid="30" grpId="0"/>
      <p:bldP spid="36" grpId="0"/>
      <p:bldP spid="41" grpId="0"/>
      <p:bldP spid="42" grpId="0"/>
      <p:bldP spid="43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1" y="435823"/>
            <a:ext cx="2561132" cy="428335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2000" b="1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死缓案件的复核</a:t>
            </a:r>
            <a:endParaRPr lang="en-US" altLang="zh-CN" sz="2000" b="1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91646" y="1855316"/>
            <a:ext cx="1592094" cy="1236947"/>
            <a:chOff x="7290274" y="1293466"/>
            <a:chExt cx="1592094" cy="1236947"/>
          </a:xfrm>
        </p:grpSpPr>
        <p:pic>
          <p:nvPicPr>
            <p:cNvPr id="7" name="图形 6" descr="法槌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4163" y="1293466"/>
              <a:ext cx="860372" cy="860372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</p:pic>
        <p:sp>
          <p:nvSpPr>
            <p:cNvPr id="8" name="矩形 7"/>
            <p:cNvSpPr/>
            <p:nvPr/>
          </p:nvSpPr>
          <p:spPr>
            <a:xfrm>
              <a:off x="7290274" y="2161081"/>
              <a:ext cx="1592094" cy="36933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中级法院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703155" y="682650"/>
            <a:ext cx="1592094" cy="1392161"/>
            <a:chOff x="7290274" y="1138252"/>
            <a:chExt cx="1592094" cy="1392161"/>
          </a:xfrm>
        </p:grpSpPr>
        <p:pic>
          <p:nvPicPr>
            <p:cNvPr id="10" name="图形 9" descr="法槌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68949" y="1138252"/>
              <a:ext cx="1015586" cy="1015586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</p:pic>
        <p:sp>
          <p:nvSpPr>
            <p:cNvPr id="11" name="矩形 10"/>
            <p:cNvSpPr/>
            <p:nvPr/>
          </p:nvSpPr>
          <p:spPr>
            <a:xfrm>
              <a:off x="7290274" y="2161081"/>
              <a:ext cx="1592094" cy="36933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CN" altLang="en-US" b="1" cap="none" spc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高级法院</a:t>
              </a:r>
            </a:p>
          </p:txBody>
        </p:sp>
      </p:grpSp>
      <p:cxnSp>
        <p:nvCxnSpPr>
          <p:cNvPr id="12" name="连接符: 肘形 11"/>
          <p:cNvCxnSpPr>
            <a:cxnSpLocks/>
            <a:stCxn id="7" idx="3"/>
            <a:endCxn id="11" idx="2"/>
          </p:cNvCxnSpPr>
          <p:nvPr/>
        </p:nvCxnSpPr>
        <p:spPr>
          <a:xfrm flipV="1">
            <a:off x="1785907" y="2074811"/>
            <a:ext cx="5713295" cy="210691"/>
          </a:xfrm>
          <a:prstGeom prst="bentConnector2">
            <a:avLst/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4780549" y="2351918"/>
            <a:ext cx="2709073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上、抗诉期满</a:t>
            </a:r>
            <a:r>
              <a:rPr lang="en-US" altLang="zh-CN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10</a:t>
            </a:r>
            <a:r>
              <a:rPr lang="zh-CN" altLang="en-US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日内报送复核</a:t>
            </a:r>
            <a:endParaRPr lang="en-US" altLang="zh-CN" sz="2800" b="1" cap="none" spc="0">
              <a:ln w="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421007" y="1657832"/>
            <a:ext cx="351355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无上诉、抗诉</a:t>
            </a:r>
            <a:endParaRPr lang="en-US" altLang="zh-CN" sz="2800" b="1" cap="none" spc="0">
              <a:ln w="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989086" y="4114822"/>
            <a:ext cx="270907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核准死缓</a:t>
            </a:r>
            <a:endParaRPr lang="en-US" altLang="zh-CN" sz="2800" b="1" cap="none" spc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865191" y="5944142"/>
            <a:ext cx="283296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发回重审</a:t>
            </a:r>
            <a:endParaRPr lang="en-US" altLang="zh-CN" sz="2800" b="1" cap="none" spc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8412143" y="2645987"/>
            <a:ext cx="354857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事实清楚、量刑正确</a:t>
            </a:r>
            <a:endParaRPr lang="en-US" altLang="zh-CN" sz="2800" b="1" cap="none" spc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cxnSp>
        <p:nvCxnSpPr>
          <p:cNvPr id="37" name="连接符: 肘形 36"/>
          <p:cNvCxnSpPr>
            <a:cxnSpLocks/>
            <a:stCxn id="10" idx="3"/>
            <a:endCxn id="36" idx="0"/>
          </p:cNvCxnSpPr>
          <p:nvPr/>
        </p:nvCxnSpPr>
        <p:spPr>
          <a:xfrm>
            <a:off x="7997416" y="1190443"/>
            <a:ext cx="2189015" cy="1455544"/>
          </a:xfrm>
          <a:prstGeom prst="bentConnector2">
            <a:avLst/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8376388" y="3466090"/>
            <a:ext cx="362008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事实清楚量刑过重</a:t>
            </a:r>
            <a:endParaRPr lang="en-US" altLang="zh-CN" sz="2800" b="1" cap="none" spc="0">
              <a:ln w="0"/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8507058" y="4024566"/>
            <a:ext cx="341754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事实不清证据不足</a:t>
            </a:r>
            <a:endParaRPr lang="en-US" altLang="zh-CN" sz="2800" b="1" cap="none" spc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8412143" y="4478687"/>
            <a:ext cx="362008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新证据影响定罪量刑</a:t>
            </a:r>
            <a:endParaRPr lang="en-US" altLang="zh-CN" sz="2800" b="1" cap="none" spc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8773440" y="5129322"/>
            <a:ext cx="315116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违反法定诉讼程序</a:t>
            </a:r>
            <a:endParaRPr lang="en-US" altLang="zh-CN" sz="2800" b="1" cap="none" spc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989084" y="4885349"/>
            <a:ext cx="270907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方正姚体" panose="02010601030101010101" pitchFamily="2" charset="-122"/>
                <a:ea typeface="方正姚体" panose="02010601030101010101" pitchFamily="2" charset="-122"/>
              </a:rPr>
              <a:t>直接改判</a:t>
            </a:r>
            <a:endParaRPr lang="en-US" altLang="zh-CN" sz="2800" b="1" cap="none" spc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cxnSp>
        <p:nvCxnSpPr>
          <p:cNvPr id="38" name="连接符: 肘形 37"/>
          <p:cNvCxnSpPr>
            <a:cxnSpLocks/>
            <a:stCxn id="36" idx="1"/>
            <a:endCxn id="29" idx="3"/>
          </p:cNvCxnSpPr>
          <p:nvPr/>
        </p:nvCxnSpPr>
        <p:spPr>
          <a:xfrm rot="10800000" flipV="1">
            <a:off x="5698159" y="2907596"/>
            <a:ext cx="2713984" cy="1468835"/>
          </a:xfrm>
          <a:prstGeom prst="bentConnector3">
            <a:avLst>
              <a:gd name="adj1" fmla="val 22010"/>
            </a:avLst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连接符: 肘形 43"/>
          <p:cNvCxnSpPr>
            <a:cxnSpLocks/>
            <a:stCxn id="41" idx="1"/>
            <a:endCxn id="32" idx="3"/>
          </p:cNvCxnSpPr>
          <p:nvPr/>
        </p:nvCxnSpPr>
        <p:spPr>
          <a:xfrm rot="10800000" flipV="1">
            <a:off x="5698158" y="3727699"/>
            <a:ext cx="2678231" cy="1419259"/>
          </a:xfrm>
          <a:prstGeom prst="bentConnector3">
            <a:avLst>
              <a:gd name="adj1" fmla="val 11656"/>
            </a:avLst>
          </a:prstGeom>
          <a:ln w="38100">
            <a:solidFill>
              <a:srgbClr val="42B7D4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连接符: 肘形 48"/>
          <p:cNvCxnSpPr>
            <a:cxnSpLocks/>
          </p:cNvCxnSpPr>
          <p:nvPr/>
        </p:nvCxnSpPr>
        <p:spPr>
          <a:xfrm rot="10800000" flipV="1">
            <a:off x="5698158" y="5405000"/>
            <a:ext cx="3075283" cy="814820"/>
          </a:xfrm>
          <a:prstGeom prst="bentConnector3">
            <a:avLst>
              <a:gd name="adj1" fmla="val 4256"/>
            </a:avLst>
          </a:prstGeom>
          <a:ln w="38100">
            <a:solidFill>
              <a:srgbClr val="1F4E79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连接符: 肘形 52"/>
          <p:cNvCxnSpPr>
            <a:cxnSpLocks/>
            <a:stCxn id="43" idx="1"/>
            <a:endCxn id="32" idx="3"/>
          </p:cNvCxnSpPr>
          <p:nvPr/>
        </p:nvCxnSpPr>
        <p:spPr>
          <a:xfrm rot="10800000" flipV="1">
            <a:off x="5698157" y="4740297"/>
            <a:ext cx="2713986" cy="406662"/>
          </a:xfrm>
          <a:prstGeom prst="bentConnector3">
            <a:avLst>
              <a:gd name="adj1" fmla="val 3868"/>
            </a:avLst>
          </a:prstGeom>
          <a:ln w="38100">
            <a:solidFill>
              <a:srgbClr val="843C0C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连接符: 肘形 45"/>
          <p:cNvCxnSpPr>
            <a:cxnSpLocks/>
            <a:stCxn id="42" idx="1"/>
            <a:endCxn id="30" idx="3"/>
          </p:cNvCxnSpPr>
          <p:nvPr/>
        </p:nvCxnSpPr>
        <p:spPr>
          <a:xfrm rot="10800000" flipV="1">
            <a:off x="5698158" y="4286176"/>
            <a:ext cx="2808901" cy="1919576"/>
          </a:xfrm>
          <a:prstGeom prst="bentConnector3">
            <a:avLst>
              <a:gd name="adj1" fmla="val 3423"/>
            </a:avLst>
          </a:prstGeom>
          <a:ln w="38100">
            <a:solidFill>
              <a:srgbClr val="843C0C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43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/>
      <p:bldP spid="17" grpId="0"/>
      <p:bldP spid="29" grpId="0"/>
      <p:bldP spid="30" grpId="0"/>
      <p:bldP spid="36" grpId="0"/>
      <p:bldP spid="41" grpId="0"/>
      <p:bldP spid="42" grpId="0"/>
      <p:bldP spid="43" grpId="0"/>
      <p:bldP spid="45" grpId="0"/>
      <p:bldP spid="32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852</Words>
  <Application>Microsoft Office PowerPoint</Application>
  <PresentationFormat>宽屏</PresentationFormat>
  <Paragraphs>277</Paragraphs>
  <Slides>19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9" baseType="lpstr">
      <vt:lpstr>Adidas Unity</vt:lpstr>
      <vt:lpstr>Arial</vt:lpstr>
      <vt:lpstr>Calibri</vt:lpstr>
      <vt:lpstr>等线</vt:lpstr>
      <vt:lpstr>等线 Light</vt:lpstr>
      <vt:lpstr>方正姚体</vt:lpstr>
      <vt:lpstr>汉仪旗黑-105简繁</vt:lpstr>
      <vt:lpstr>汉仪尚巍手书W</vt:lpstr>
      <vt:lpstr>汉仪书魂体简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王晓华</dc:creator>
  <cp:lastModifiedBy>王晓华</cp:lastModifiedBy>
  <cp:revision>1</cp:revision>
  <dcterms:created xsi:type="dcterms:W3CDTF">2024-06-02T14:03:04Z</dcterms:created>
  <dcterms:modified xsi:type="dcterms:W3CDTF">2024-06-02T14:03:52Z</dcterms:modified>
</cp:coreProperties>
</file>