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62" r:id="rId2"/>
    <p:sldId id="466" r:id="rId3"/>
    <p:sldId id="477" r:id="rId4"/>
    <p:sldId id="468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FC398-641A-4E4A-99D6-0A1B62A44502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C3298D-6932-4949-AF03-CE6ABDF483A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966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02A70-1145-3815-5D59-70ED4232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8374E16-7FB4-213A-E7BC-4B594D2654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10099A2A-6490-BF6E-82BA-B3C5BD466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3C0BE58-B3E0-23F7-12B8-55E505BE34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AE1D939-3E60-4063-B05E-56844F97CE6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016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64ABC2-76EE-141D-81C2-B48F4C600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A93513-EB10-6E34-C2FA-95365977F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170E9B7-CC58-5EBA-3ACC-241C8641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1D5D1E-5796-759C-C010-27721BF2A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268D0C-37EB-1667-EF9F-E94B5A661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6322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5653D4-B096-2BCE-BB6F-750DB1AB0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5D3C37E-96E6-E40B-E451-50BD86CDA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BF6584-8F42-8AEE-FCFF-0D7B94A5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FF457F-66B0-EF78-519E-DD8922B3D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41276C0-6E93-D4D4-E960-C86B1133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809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5EDBB05-0BC6-8148-7D18-A6ADDF2E46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DE9E1AB-26E7-A9F1-CBCC-C8E89DDDC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8670B9-C94C-7192-E15A-37B38402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A851F40-3C8D-9E3C-C815-0EF0183C9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1B329C-D819-7EBE-5E9B-F9C6927C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5111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CE0601-EED3-D9E3-F855-E5C03561F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20A0F6-FFEC-4409-1E24-2A42B8C1F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506D05-F0EF-09F4-6DFE-85A48D44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48D5C8F-E190-8D03-08ED-C5675591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77B8C8-5393-F70D-B45E-1132B559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325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4E9722-2E76-06F8-BC2E-0F26ACE33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2B1BCB9-CF68-88BB-B721-81C3672C2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8E8AA2-DBED-9988-E3DA-B65C8A0AC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F2514A-F07A-DD9E-4DC7-818EFBC7D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26F3BE-8901-B8E4-FA16-D8B82C332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88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CD30DE-4116-C8A8-43F4-4BF9716C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D18E10-86CF-0EBB-ADE3-57809C03F5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F4929F7-3026-B1DD-90CD-898DBB710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AE78EC-BC73-1FB6-F855-11A0986F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C82835-7D99-6D21-76A0-FF4EC78A0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8E64E1-E9DE-5227-0793-A756F31D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573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49EDAA-594C-55B4-865F-39FB6DC9B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3DC87AA-C648-CC04-1169-C709D4C7D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5DE5998-EAFE-4D57-EDF4-3B5D2F429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A2AA220-33D3-5E67-96B7-872EB0409C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21B962B-7067-7793-78BB-330FD7FCB5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82D0D52-937B-124B-8D68-D73491D43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093C310-97D8-4BD3-F32F-56011DD9D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106E096-1FEE-27F1-D3E9-70BEBC971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006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8F0625-6A7A-7856-868D-8C63D649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1822D9D-C3D6-BF87-6311-7A59E852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BABB888-C837-A5BE-7028-3E5503B89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544D726-817D-B236-F5AD-4EB11F8B5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60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8DB7F25-C791-4CB1-B747-95D2CC36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6AB1B14-C8BC-8EA7-33C1-CB23209F2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660020-7F17-5A5D-9448-40429B215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482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C2EFD6-588F-B572-4F59-589F8827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FA2DF2-EAE6-B65A-FC52-047795BA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45CC115-E405-20D9-81DF-0D20DC330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BEAA63E-190D-1AD3-E9CF-C1F3C34B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7D0EAA-541F-95F6-27E0-590D31042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5B7773-361E-02BE-378D-D25675F5B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500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89A559-7B15-2EF0-21EC-958530D08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E357326-9E5D-7133-5D68-1A9CA798D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6E27DE1-9A21-749C-803C-E69907D6FF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A493A2-A05D-3CF9-09A5-0DE835E7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ADD061-A417-698F-E244-EE1A1EA44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858A3D0-B47A-70D7-67F9-290FD2248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6114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F380650-2AA3-F022-FCB3-FADC861BF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571589A-375D-BAE6-EF9C-1536EA486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5C95EC-D3AF-1FDF-9B5D-1D58EE1AE0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2CD406-4FF0-40A3-9149-44FBE659ABF3}" type="datetimeFigureOut">
              <a:rPr lang="zh-CN" altLang="en-US" smtClean="0"/>
              <a:t>2024/5/19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EE3539-1396-70FD-DBAF-B55CB8270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BEA91F-CDFB-79E1-AFD5-944983C4D9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8EC726-319B-404B-892A-BB6EF27F41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643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6C54B-5623-E712-61BF-7DCCDB8259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F1EAB96-23E2-0044-B831-2820D22D44F4}"/>
              </a:ext>
            </a:extLst>
          </p:cNvPr>
          <p:cNvSpPr txBox="1"/>
          <p:nvPr/>
        </p:nvSpPr>
        <p:spPr>
          <a:xfrm>
            <a:off x="2300523" y="3309046"/>
            <a:ext cx="7590954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b="1" kern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四</a:t>
            </a:r>
            <a:r>
              <a:rPr kumimoji="0" lang="zh-CN" alt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+mn-cs"/>
              </a:rPr>
              <a:t>、</a:t>
            </a:r>
            <a:r>
              <a:rPr lang="zh-CN" altLang="en-US" sz="4800" b="1" kern="0" dirty="0">
                <a:solidFill>
                  <a:srgbClr val="4472C4">
                    <a:lumMod val="50000"/>
                  </a:srgbClr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rPr>
              <a:t>第一审程序</a:t>
            </a:r>
            <a:endParaRPr kumimoji="0" lang="en-US" altLang="zh-CN" sz="6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汉仪尚巍手书W" panose="00020600040101010101" pitchFamily="18" charset="-122"/>
              <a:ea typeface="汉仪尚巍手书W" panose="00020600040101010101" pitchFamily="18" charset="-122"/>
              <a:cs typeface="Calibri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12B5D5E-F48B-9542-CA5F-DB08E61CFBE7}"/>
              </a:ext>
            </a:extLst>
          </p:cNvPr>
          <p:cNvSpPr txBox="1"/>
          <p:nvPr/>
        </p:nvSpPr>
        <p:spPr>
          <a:xfrm rot="5400000">
            <a:off x="6416358" y="-845127"/>
            <a:ext cx="984885" cy="50061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vert270" wrap="square" rtlCol="0"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汉仪尚巍手书W" panose="00020600040101010101" pitchFamily="18" charset="-122"/>
                <a:ea typeface="汉仪尚巍手书W" panose="00020600040101010101" pitchFamily="18" charset="-122"/>
                <a:cs typeface="Calibri" pitchFamily="34" charset="0"/>
              </a:rPr>
              <a:t>审判程序</a:t>
            </a:r>
          </a:p>
        </p:txBody>
      </p:sp>
    </p:spTree>
    <p:extLst>
      <p:ext uri="{BB962C8B-B14F-4D97-AF65-F5344CB8AC3E}">
        <p14:creationId xmlns:p14="http://schemas.microsoft.com/office/powerpoint/2010/main" val="2037516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41"/>
          <p:cNvSpPr/>
          <p:nvPr/>
        </p:nvSpPr>
        <p:spPr>
          <a:xfrm>
            <a:off x="6274697" y="663550"/>
            <a:ext cx="5289452" cy="2750433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atin typeface="汉仪书魂体简" panose="02010600000101010101" pitchFamily="2" charset="-122"/>
              <a:ea typeface="汉仪书魂体简" panose="02010600000101010101" pitchFamily="2" charset="-122"/>
            </a:endParaRPr>
          </a:p>
        </p:txBody>
      </p:sp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0" y="435824"/>
            <a:ext cx="2446211" cy="43059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一审程序流程</a:t>
            </a:r>
            <a:endParaRPr lang="en-US" altLang="zh-CN" sz="2000" b="1" dirty="0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0930" y="2101088"/>
            <a:ext cx="11216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庭审审查</a:t>
            </a:r>
          </a:p>
        </p:txBody>
      </p:sp>
      <p:sp>
        <p:nvSpPr>
          <p:cNvPr id="4" name="矩形 3"/>
          <p:cNvSpPr/>
          <p:nvPr/>
        </p:nvSpPr>
        <p:spPr>
          <a:xfrm>
            <a:off x="3059508" y="2054934"/>
            <a:ext cx="11216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庭前预备</a:t>
            </a:r>
          </a:p>
        </p:txBody>
      </p:sp>
      <p:sp>
        <p:nvSpPr>
          <p:cNvPr id="5" name="矩形 4"/>
          <p:cNvSpPr/>
          <p:nvPr/>
        </p:nvSpPr>
        <p:spPr>
          <a:xfrm>
            <a:off x="1970398" y="1567484"/>
            <a:ext cx="112167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符合开庭条件</a:t>
            </a:r>
          </a:p>
        </p:txBody>
      </p:sp>
      <p:sp>
        <p:nvSpPr>
          <p:cNvPr id="6" name="矩形 5"/>
          <p:cNvSpPr/>
          <p:nvPr/>
        </p:nvSpPr>
        <p:spPr>
          <a:xfrm>
            <a:off x="2275731" y="2821885"/>
            <a:ext cx="28416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确定合议庭组成</a:t>
            </a:r>
          </a:p>
        </p:txBody>
      </p:sp>
      <p:sp>
        <p:nvSpPr>
          <p:cNvPr id="7" name="矩形 6"/>
          <p:cNvSpPr/>
          <p:nvPr/>
        </p:nvSpPr>
        <p:spPr>
          <a:xfrm>
            <a:off x="2008874" y="3280663"/>
            <a:ext cx="337538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</a:t>
            </a:r>
            <a:r>
              <a:rPr lang="en-US" altLang="zh-CN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10</a:t>
            </a:r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日前送达起诉书</a:t>
            </a:r>
          </a:p>
        </p:txBody>
      </p:sp>
      <p:sp>
        <p:nvSpPr>
          <p:cNvPr id="8" name="矩形 7"/>
          <p:cNvSpPr/>
          <p:nvPr/>
        </p:nvSpPr>
        <p:spPr>
          <a:xfrm>
            <a:off x="2142301" y="4181081"/>
            <a:ext cx="310853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</a:t>
            </a:r>
            <a:r>
              <a:rPr lang="en-US" altLang="zh-CN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3</a:t>
            </a:r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日前传唤参与人</a:t>
            </a:r>
          </a:p>
        </p:txBody>
      </p:sp>
      <p:sp>
        <p:nvSpPr>
          <p:cNvPr id="9" name="矩形 8"/>
          <p:cNvSpPr/>
          <p:nvPr/>
        </p:nvSpPr>
        <p:spPr>
          <a:xfrm>
            <a:off x="2142301" y="4676410"/>
            <a:ext cx="310853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</a:t>
            </a:r>
            <a:r>
              <a:rPr lang="en-US" altLang="zh-CN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3</a:t>
            </a:r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日前通知检察院</a:t>
            </a:r>
          </a:p>
        </p:txBody>
      </p:sp>
      <p:sp>
        <p:nvSpPr>
          <p:cNvPr id="10" name="矩形 9"/>
          <p:cNvSpPr/>
          <p:nvPr/>
        </p:nvSpPr>
        <p:spPr>
          <a:xfrm>
            <a:off x="1880396" y="3723962"/>
            <a:ext cx="3632341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</a:t>
            </a:r>
            <a:r>
              <a:rPr lang="en-US" altLang="zh-CN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5</a:t>
            </a:r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日前递交出庭申请</a:t>
            </a:r>
          </a:p>
        </p:txBody>
      </p:sp>
      <p:sp>
        <p:nvSpPr>
          <p:cNvPr id="11" name="矩形 10"/>
          <p:cNvSpPr/>
          <p:nvPr/>
        </p:nvSpPr>
        <p:spPr>
          <a:xfrm>
            <a:off x="2142301" y="5122678"/>
            <a:ext cx="315451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</a:t>
            </a:r>
            <a:r>
              <a:rPr lang="en-US" altLang="zh-CN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3</a:t>
            </a:r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日前公告开庭</a:t>
            </a:r>
          </a:p>
        </p:txBody>
      </p:sp>
      <p:sp>
        <p:nvSpPr>
          <p:cNvPr id="12" name="矩形 11"/>
          <p:cNvSpPr/>
          <p:nvPr/>
        </p:nvSpPr>
        <p:spPr>
          <a:xfrm>
            <a:off x="8969081" y="5117059"/>
            <a:ext cx="165808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庭前会议</a:t>
            </a:r>
          </a:p>
        </p:txBody>
      </p:sp>
      <p:sp>
        <p:nvSpPr>
          <p:cNvPr id="13" name="矩形 12"/>
          <p:cNvSpPr/>
          <p:nvPr/>
        </p:nvSpPr>
        <p:spPr>
          <a:xfrm>
            <a:off x="8408242" y="5450284"/>
            <a:ext cx="2841673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听取意见</a:t>
            </a:r>
          </a:p>
        </p:txBody>
      </p:sp>
      <p:cxnSp>
        <p:nvCxnSpPr>
          <p:cNvPr id="18" name="连接符: 肘形 17"/>
          <p:cNvCxnSpPr>
            <a:cxnSpLocks/>
            <a:stCxn id="3" idx="3"/>
            <a:endCxn id="4" idx="1"/>
          </p:cNvCxnSpPr>
          <p:nvPr/>
        </p:nvCxnSpPr>
        <p:spPr>
          <a:xfrm flipV="1">
            <a:off x="1952608" y="2531988"/>
            <a:ext cx="1106900" cy="46154"/>
          </a:xfrm>
          <a:prstGeom prst="bentConnector3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连接符: 肘形 18"/>
          <p:cNvCxnSpPr>
            <a:cxnSpLocks/>
            <a:stCxn id="4" idx="3"/>
            <a:endCxn id="12" idx="0"/>
          </p:cNvCxnSpPr>
          <p:nvPr/>
        </p:nvCxnSpPr>
        <p:spPr>
          <a:xfrm>
            <a:off x="4181186" y="2531988"/>
            <a:ext cx="5616938" cy="2585071"/>
          </a:xfrm>
          <a:prstGeom prst="curvedConnector2">
            <a:avLst/>
          </a:prstGeom>
          <a:ln w="38100"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>
            <a:hlinkClick r:id="rId2" action="ppaction://hlinksldjump"/>
          </p:cNvPr>
          <p:cNvSpPr/>
          <p:nvPr/>
        </p:nvSpPr>
        <p:spPr>
          <a:xfrm>
            <a:off x="6635699" y="699830"/>
            <a:ext cx="11216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开庭准备</a:t>
            </a:r>
          </a:p>
        </p:txBody>
      </p:sp>
      <p:sp>
        <p:nvSpPr>
          <p:cNvPr id="23" name="矩形 22">
            <a:hlinkClick r:id="" action="ppaction://noaction"/>
          </p:cNvPr>
          <p:cNvSpPr/>
          <p:nvPr/>
        </p:nvSpPr>
        <p:spPr>
          <a:xfrm>
            <a:off x="8539085" y="699829"/>
            <a:ext cx="11216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法庭调查</a:t>
            </a:r>
          </a:p>
        </p:txBody>
      </p:sp>
      <p:sp>
        <p:nvSpPr>
          <p:cNvPr id="24" name="矩形 23">
            <a:hlinkClick r:id="" action="ppaction://noaction"/>
          </p:cNvPr>
          <p:cNvSpPr/>
          <p:nvPr/>
        </p:nvSpPr>
        <p:spPr>
          <a:xfrm>
            <a:off x="10442471" y="699828"/>
            <a:ext cx="11216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法庭辩论</a:t>
            </a:r>
          </a:p>
        </p:txBody>
      </p:sp>
      <p:sp>
        <p:nvSpPr>
          <p:cNvPr id="25" name="矩形 24">
            <a:hlinkClick r:id="" action="ppaction://noaction"/>
          </p:cNvPr>
          <p:cNvSpPr/>
          <p:nvPr/>
        </p:nvSpPr>
        <p:spPr>
          <a:xfrm>
            <a:off x="10117045" y="2268573"/>
            <a:ext cx="1772529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被告人最后陈述</a:t>
            </a:r>
          </a:p>
        </p:txBody>
      </p:sp>
      <p:sp>
        <p:nvSpPr>
          <p:cNvPr id="26" name="矩形 25">
            <a:hlinkClick r:id="" action="ppaction://noaction"/>
          </p:cNvPr>
          <p:cNvSpPr/>
          <p:nvPr/>
        </p:nvSpPr>
        <p:spPr>
          <a:xfrm>
            <a:off x="7095233" y="2073293"/>
            <a:ext cx="17598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评议宣判</a:t>
            </a:r>
          </a:p>
        </p:txBody>
      </p:sp>
      <p:cxnSp>
        <p:nvCxnSpPr>
          <p:cNvPr id="27" name="连接符: 肘形 26"/>
          <p:cNvCxnSpPr>
            <a:cxnSpLocks/>
            <a:stCxn id="4" idx="3"/>
            <a:endCxn id="22" idx="1"/>
          </p:cNvCxnSpPr>
          <p:nvPr/>
        </p:nvCxnSpPr>
        <p:spPr>
          <a:xfrm flipV="1">
            <a:off x="4181186" y="1176884"/>
            <a:ext cx="2454513" cy="1355104"/>
          </a:xfrm>
          <a:prstGeom prst="curvedConnector3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连接符: 肘形 29"/>
          <p:cNvCxnSpPr>
            <a:cxnSpLocks/>
            <a:stCxn id="22" idx="3"/>
            <a:endCxn id="23" idx="1"/>
          </p:cNvCxnSpPr>
          <p:nvPr/>
        </p:nvCxnSpPr>
        <p:spPr>
          <a:xfrm flipV="1">
            <a:off x="7757377" y="1176883"/>
            <a:ext cx="781708" cy="1"/>
          </a:xfrm>
          <a:prstGeom prst="bentConnector3">
            <a:avLst>
              <a:gd name="adj1" fmla="val 50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连接符: 肘形 32"/>
          <p:cNvCxnSpPr>
            <a:cxnSpLocks/>
            <a:stCxn id="23" idx="3"/>
            <a:endCxn id="24" idx="1"/>
          </p:cNvCxnSpPr>
          <p:nvPr/>
        </p:nvCxnSpPr>
        <p:spPr>
          <a:xfrm flipV="1">
            <a:off x="9660763" y="1176882"/>
            <a:ext cx="781708" cy="1"/>
          </a:xfrm>
          <a:prstGeom prst="bentConnector3">
            <a:avLst>
              <a:gd name="adj1" fmla="val 50000"/>
            </a:avLst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连接符: 肘形 35"/>
          <p:cNvCxnSpPr>
            <a:cxnSpLocks/>
            <a:stCxn id="24" idx="2"/>
            <a:endCxn id="25" idx="0"/>
          </p:cNvCxnSpPr>
          <p:nvPr/>
        </p:nvCxnSpPr>
        <p:spPr>
          <a:xfrm rot="5400000">
            <a:off x="10695991" y="1961254"/>
            <a:ext cx="614638" cy="12700"/>
          </a:xfrm>
          <a:prstGeom prst="curvedConnector3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连接符: 肘形 38"/>
          <p:cNvCxnSpPr>
            <a:cxnSpLocks/>
            <a:stCxn id="25" idx="1"/>
            <a:endCxn id="26" idx="3"/>
          </p:cNvCxnSpPr>
          <p:nvPr/>
        </p:nvCxnSpPr>
        <p:spPr>
          <a:xfrm rot="10800000">
            <a:off x="8855061" y="2334903"/>
            <a:ext cx="1261984" cy="410724"/>
          </a:xfrm>
          <a:prstGeom prst="curvedConnector3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6426566" y="3602442"/>
            <a:ext cx="284167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申请排非</a:t>
            </a:r>
          </a:p>
        </p:txBody>
      </p:sp>
      <p:sp>
        <p:nvSpPr>
          <p:cNvPr id="15" name="矩形 14"/>
          <p:cNvSpPr/>
          <p:nvPr/>
        </p:nvSpPr>
        <p:spPr>
          <a:xfrm>
            <a:off x="6426566" y="3979359"/>
            <a:ext cx="284167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证据较多</a:t>
            </a:r>
          </a:p>
        </p:txBody>
      </p:sp>
      <p:sp>
        <p:nvSpPr>
          <p:cNvPr id="16" name="矩形 15"/>
          <p:cNvSpPr/>
          <p:nvPr/>
        </p:nvSpPr>
        <p:spPr>
          <a:xfrm>
            <a:off x="6426565" y="4413455"/>
            <a:ext cx="2841673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400" b="1" cap="none" spc="0" dirty="0">
                <a:ln w="0"/>
                <a:solidFill>
                  <a:schemeClr val="accent2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影响重大</a:t>
            </a:r>
          </a:p>
        </p:txBody>
      </p:sp>
    </p:spTree>
    <p:extLst>
      <p:ext uri="{BB962C8B-B14F-4D97-AF65-F5344CB8AC3E}">
        <p14:creationId xmlns:p14="http://schemas.microsoft.com/office/powerpoint/2010/main" val="33402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22" grpId="0"/>
      <p:bldP spid="23" grpId="0"/>
      <p:bldP spid="24" grpId="0"/>
      <p:bldP spid="25" grpId="0"/>
      <p:bldP spid="26" grpId="0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0" y="435824"/>
            <a:ext cx="2731955" cy="460698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简易程序和速裁程序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546691" y="977892"/>
            <a:ext cx="1171339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800" b="1" cap="none" spc="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案件范围</a:t>
            </a:r>
          </a:p>
        </p:txBody>
      </p:sp>
      <p:sp>
        <p:nvSpPr>
          <p:cNvPr id="5" name="矩形 4"/>
          <p:cNvSpPr/>
          <p:nvPr/>
        </p:nvSpPr>
        <p:spPr>
          <a:xfrm>
            <a:off x="2266263" y="2341968"/>
            <a:ext cx="1537610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基层法院一审案件</a:t>
            </a:r>
          </a:p>
        </p:txBody>
      </p:sp>
      <p:sp>
        <p:nvSpPr>
          <p:cNvPr id="6" name="矩形 5"/>
          <p:cNvSpPr/>
          <p:nvPr/>
        </p:nvSpPr>
        <p:spPr>
          <a:xfrm>
            <a:off x="4093590" y="977892"/>
            <a:ext cx="942738" cy="95410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800" b="1" cap="none" spc="0" dirty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案件性质</a:t>
            </a:r>
          </a:p>
        </p:txBody>
      </p:sp>
      <p:sp>
        <p:nvSpPr>
          <p:cNvPr id="7" name="矩形 6"/>
          <p:cNvSpPr/>
          <p:nvPr/>
        </p:nvSpPr>
        <p:spPr>
          <a:xfrm>
            <a:off x="3699784" y="2235267"/>
            <a:ext cx="2020003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事实清楚、证据充分、争议不大</a:t>
            </a:r>
          </a:p>
        </p:txBody>
      </p:sp>
      <p:sp>
        <p:nvSpPr>
          <p:cNvPr id="8" name="矩形 7"/>
          <p:cNvSpPr/>
          <p:nvPr/>
        </p:nvSpPr>
        <p:spPr>
          <a:xfrm>
            <a:off x="5583436" y="1009605"/>
            <a:ext cx="2051812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28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被告人意志</a:t>
            </a:r>
          </a:p>
        </p:txBody>
      </p:sp>
      <p:sp>
        <p:nvSpPr>
          <p:cNvPr id="9" name="矩形 8"/>
          <p:cNvSpPr/>
          <p:nvPr/>
        </p:nvSpPr>
        <p:spPr>
          <a:xfrm>
            <a:off x="5583436" y="2257755"/>
            <a:ext cx="2236572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承认犯罪事实、同意适用简易程序</a:t>
            </a:r>
          </a:p>
        </p:txBody>
      </p:sp>
      <p:sp>
        <p:nvSpPr>
          <p:cNvPr id="10" name="矩形 9"/>
          <p:cNvSpPr/>
          <p:nvPr/>
        </p:nvSpPr>
        <p:spPr>
          <a:xfrm>
            <a:off x="9124552" y="973447"/>
            <a:ext cx="1687474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800" b="1" cap="none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消极条件</a:t>
            </a:r>
          </a:p>
        </p:txBody>
      </p:sp>
      <p:sp>
        <p:nvSpPr>
          <p:cNvPr id="11" name="矩形 10"/>
          <p:cNvSpPr/>
          <p:nvPr/>
        </p:nvSpPr>
        <p:spPr>
          <a:xfrm>
            <a:off x="7820008" y="1980020"/>
            <a:ext cx="265970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盲聋哑、精神病人</a:t>
            </a:r>
          </a:p>
        </p:txBody>
      </p:sp>
      <p:sp>
        <p:nvSpPr>
          <p:cNvPr id="13" name="矩形 12"/>
          <p:cNvSpPr/>
          <p:nvPr/>
        </p:nvSpPr>
        <p:spPr>
          <a:xfrm>
            <a:off x="7820008" y="2424896"/>
            <a:ext cx="2040943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重大社会影响</a:t>
            </a:r>
          </a:p>
        </p:txBody>
      </p:sp>
      <p:sp>
        <p:nvSpPr>
          <p:cNvPr id="15" name="矩形 14"/>
          <p:cNvSpPr/>
          <p:nvPr/>
        </p:nvSpPr>
        <p:spPr>
          <a:xfrm>
            <a:off x="7820008" y="2886561"/>
            <a:ext cx="358784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共犯案件被告人意志不一</a:t>
            </a:r>
          </a:p>
        </p:txBody>
      </p:sp>
      <p:sp>
        <p:nvSpPr>
          <p:cNvPr id="17" name="矩形 16"/>
          <p:cNvSpPr/>
          <p:nvPr/>
        </p:nvSpPr>
        <p:spPr>
          <a:xfrm>
            <a:off x="7820008" y="3348226"/>
            <a:ext cx="4206601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辩护人作无罪辩护或可能无罪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987C4AF2-A646-4E8F-A73F-EEDA77E387E5}"/>
              </a:ext>
            </a:extLst>
          </p:cNvPr>
          <p:cNvSpPr/>
          <p:nvPr/>
        </p:nvSpPr>
        <p:spPr>
          <a:xfrm>
            <a:off x="643215" y="2588831"/>
            <a:ext cx="153761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简易程序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14961EE9-8477-44CA-8755-1129620B5796}"/>
              </a:ext>
            </a:extLst>
          </p:cNvPr>
          <p:cNvSpPr/>
          <p:nvPr/>
        </p:nvSpPr>
        <p:spPr>
          <a:xfrm>
            <a:off x="643215" y="4332097"/>
            <a:ext cx="1556400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速裁程序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F278ED45-D353-4753-A217-AA560BAA991B}"/>
              </a:ext>
            </a:extLst>
          </p:cNvPr>
          <p:cNvSpPr/>
          <p:nvPr/>
        </p:nvSpPr>
        <p:spPr>
          <a:xfrm>
            <a:off x="2260640" y="4146788"/>
            <a:ext cx="1537610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基层法院三年有期以下案件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829A148-BBDB-4DA1-891D-42DA0F70BCDA}"/>
              </a:ext>
            </a:extLst>
          </p:cNvPr>
          <p:cNvSpPr/>
          <p:nvPr/>
        </p:nvSpPr>
        <p:spPr>
          <a:xfrm>
            <a:off x="3699785" y="4147429"/>
            <a:ext cx="1571186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事实清楚证据充分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CB92C788-AAB7-444A-A383-44480551ECB9}"/>
              </a:ext>
            </a:extLst>
          </p:cNvPr>
          <p:cNvSpPr/>
          <p:nvPr/>
        </p:nvSpPr>
        <p:spPr>
          <a:xfrm>
            <a:off x="5549860" y="4169917"/>
            <a:ext cx="2236572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zh-CN" altLang="en-US" sz="2400" b="1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认罪认罚</a:t>
            </a:r>
            <a:r>
              <a:rPr lang="zh-CN" altLang="en-US" sz="2400" b="1" cap="none" spc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、同意适用速裁程序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5C901E01-FB24-4F35-964B-A672302461D3}"/>
              </a:ext>
            </a:extLst>
          </p:cNvPr>
          <p:cNvSpPr/>
          <p:nvPr/>
        </p:nvSpPr>
        <p:spPr>
          <a:xfrm>
            <a:off x="7786432" y="4172335"/>
            <a:ext cx="265970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 dirty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盲聋哑、精神病人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4D09CC61-3E36-4DC9-AD26-9C87C1436875}"/>
              </a:ext>
            </a:extLst>
          </p:cNvPr>
          <p:cNvSpPr/>
          <p:nvPr/>
        </p:nvSpPr>
        <p:spPr>
          <a:xfrm>
            <a:off x="7786432" y="4617211"/>
            <a:ext cx="2040943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重大社会影响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92F5ADA-0048-41EE-9E76-6CA89C99D677}"/>
              </a:ext>
            </a:extLst>
          </p:cNvPr>
          <p:cNvSpPr/>
          <p:nvPr/>
        </p:nvSpPr>
        <p:spPr>
          <a:xfrm>
            <a:off x="7786432" y="5078876"/>
            <a:ext cx="3587842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共犯案件被告人意志不一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0DC96CF5-F0C9-49AF-B22E-DB9F5789F306}"/>
              </a:ext>
            </a:extLst>
          </p:cNvPr>
          <p:cNvSpPr/>
          <p:nvPr/>
        </p:nvSpPr>
        <p:spPr>
          <a:xfrm>
            <a:off x="7786432" y="5515635"/>
            <a:ext cx="1731564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赔偿谈不拢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458F1102-E94F-4F2D-921E-C37BA866D328}"/>
              </a:ext>
            </a:extLst>
          </p:cNvPr>
          <p:cNvSpPr/>
          <p:nvPr/>
        </p:nvSpPr>
        <p:spPr>
          <a:xfrm>
            <a:off x="7786431" y="5960511"/>
            <a:ext cx="1422184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r>
              <a:rPr lang="zh-CN" altLang="en-US" sz="2400" b="1" cap="none" spc="0">
                <a:ln w="0"/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未成年人</a:t>
            </a: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BDCECA5B-2804-4825-9679-4D344F70BCE4}"/>
              </a:ext>
            </a:extLst>
          </p:cNvPr>
          <p:cNvCxnSpPr/>
          <p:nvPr/>
        </p:nvCxnSpPr>
        <p:spPr>
          <a:xfrm>
            <a:off x="327090" y="3958237"/>
            <a:ext cx="11545346" cy="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lgDashDot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046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5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3">
            <a:hlinkClick r:id="" action="ppaction://noaction"/>
          </p:cNvPr>
          <p:cNvSpPr/>
          <p:nvPr/>
        </p:nvSpPr>
        <p:spPr>
          <a:xfrm>
            <a:off x="1016081" y="435824"/>
            <a:ext cx="2822390" cy="45848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zh-CN" altLang="en-US" sz="2000" b="1">
                <a:solidFill>
                  <a:schemeClr val="bg1">
                    <a:lumMod val="95000"/>
                  </a:schemeClr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延期审理与中止审理</a:t>
            </a:r>
            <a:endParaRPr lang="en-US" altLang="zh-CN" sz="2000" b="1">
              <a:solidFill>
                <a:schemeClr val="bg1">
                  <a:lumMod val="95000"/>
                </a:schemeClr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66387" y="2575449"/>
            <a:ext cx="20377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延期审理</a:t>
            </a:r>
          </a:p>
        </p:txBody>
      </p:sp>
      <p:sp>
        <p:nvSpPr>
          <p:cNvPr id="4" name="矩形 3"/>
          <p:cNvSpPr/>
          <p:nvPr/>
        </p:nvSpPr>
        <p:spPr>
          <a:xfrm>
            <a:off x="766386" y="3429353"/>
            <a:ext cx="203773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6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中止审理</a:t>
            </a:r>
          </a:p>
        </p:txBody>
      </p:sp>
      <p:sp>
        <p:nvSpPr>
          <p:cNvPr id="5" name="矩形 4"/>
          <p:cNvSpPr/>
          <p:nvPr/>
        </p:nvSpPr>
        <p:spPr>
          <a:xfrm>
            <a:off x="4307180" y="1369311"/>
            <a:ext cx="100861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情形</a:t>
            </a:r>
          </a:p>
        </p:txBody>
      </p:sp>
      <p:sp>
        <p:nvSpPr>
          <p:cNvPr id="6" name="矩形 5"/>
          <p:cNvSpPr/>
          <p:nvPr/>
        </p:nvSpPr>
        <p:spPr>
          <a:xfrm>
            <a:off x="6771707" y="1369310"/>
            <a:ext cx="10086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审限</a:t>
            </a:r>
          </a:p>
        </p:txBody>
      </p:sp>
      <p:sp>
        <p:nvSpPr>
          <p:cNvPr id="7" name="矩形 6"/>
          <p:cNvSpPr/>
          <p:nvPr/>
        </p:nvSpPr>
        <p:spPr>
          <a:xfrm>
            <a:off x="8582107" y="1369310"/>
            <a:ext cx="265649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恢复庭审方式</a:t>
            </a:r>
          </a:p>
        </p:txBody>
      </p:sp>
      <p:sp>
        <p:nvSpPr>
          <p:cNvPr id="8" name="矩形 7"/>
          <p:cNvSpPr/>
          <p:nvPr/>
        </p:nvSpPr>
        <p:spPr>
          <a:xfrm>
            <a:off x="3689223" y="2637004"/>
            <a:ext cx="22445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诉讼内因素</a:t>
            </a:r>
          </a:p>
        </p:txBody>
      </p:sp>
      <p:sp>
        <p:nvSpPr>
          <p:cNvPr id="9" name="矩形 8"/>
          <p:cNvSpPr/>
          <p:nvPr/>
        </p:nvSpPr>
        <p:spPr>
          <a:xfrm>
            <a:off x="3689222" y="3429353"/>
            <a:ext cx="22445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诉讼外因素</a:t>
            </a:r>
          </a:p>
        </p:txBody>
      </p:sp>
      <p:sp>
        <p:nvSpPr>
          <p:cNvPr id="10" name="矩形 9"/>
          <p:cNvSpPr/>
          <p:nvPr/>
        </p:nvSpPr>
        <p:spPr>
          <a:xfrm>
            <a:off x="6359733" y="2637004"/>
            <a:ext cx="183255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继续计算</a:t>
            </a:r>
          </a:p>
        </p:txBody>
      </p:sp>
      <p:sp>
        <p:nvSpPr>
          <p:cNvPr id="11" name="矩形 10"/>
          <p:cNvSpPr/>
          <p:nvPr/>
        </p:nvSpPr>
        <p:spPr>
          <a:xfrm>
            <a:off x="6359733" y="3429001"/>
            <a:ext cx="183255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停止计算</a:t>
            </a:r>
          </a:p>
        </p:txBody>
      </p:sp>
      <p:sp>
        <p:nvSpPr>
          <p:cNvPr id="12" name="矩形 11"/>
          <p:cNvSpPr/>
          <p:nvPr/>
        </p:nvSpPr>
        <p:spPr>
          <a:xfrm>
            <a:off x="8994077" y="2637003"/>
            <a:ext cx="18325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法院指定</a:t>
            </a:r>
          </a:p>
        </p:txBody>
      </p:sp>
      <p:sp>
        <p:nvSpPr>
          <p:cNvPr id="13" name="矩形 12"/>
          <p:cNvSpPr/>
          <p:nvPr/>
        </p:nvSpPr>
        <p:spPr>
          <a:xfrm>
            <a:off x="8994077" y="3429000"/>
            <a:ext cx="18325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3200" b="1" cap="none" spc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汉仪书魂体简" panose="02010600000101010101" pitchFamily="2" charset="-122"/>
                <a:ea typeface="汉仪书魂体简" panose="02010600000101010101" pitchFamily="2" charset="-122"/>
              </a:rPr>
              <a:t>情形消失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2589073" y="1454074"/>
            <a:ext cx="3042701" cy="4242196"/>
            <a:chOff x="8080769" y="1983638"/>
            <a:chExt cx="3042701" cy="4242196"/>
          </a:xfrm>
        </p:grpSpPr>
        <p:grpSp>
          <p:nvGrpSpPr>
            <p:cNvPr id="15" name="组合 14"/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17" name="圆角矩形 19"/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6" name="矩形 15"/>
            <p:cNvSpPr/>
            <p:nvPr/>
          </p:nvSpPr>
          <p:spPr>
            <a:xfrm>
              <a:off x="8080769" y="2002403"/>
              <a:ext cx="3042701" cy="3785652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通知新证人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调取新物证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重新勘验鉴定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提出补充侦查建议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申请回避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 dirty="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拒绝辩护需另行委托</a:t>
              </a:r>
              <a:endParaRPr lang="en-US" altLang="zh-CN" sz="2400" dirty="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7802055" y="1419944"/>
            <a:ext cx="3060329" cy="4242196"/>
            <a:chOff x="8063141" y="1983638"/>
            <a:chExt cx="3060329" cy="4242196"/>
          </a:xfrm>
        </p:grpSpPr>
        <p:grpSp>
          <p:nvGrpSpPr>
            <p:cNvPr id="20" name="组合 19"/>
            <p:cNvGrpSpPr/>
            <p:nvPr/>
          </p:nvGrpSpPr>
          <p:grpSpPr>
            <a:xfrm>
              <a:off x="8080769" y="1983638"/>
              <a:ext cx="3042701" cy="4242196"/>
              <a:chOff x="8166920" y="2132801"/>
              <a:chExt cx="3042701" cy="4242196"/>
            </a:xfrm>
          </p:grpSpPr>
          <p:sp>
            <p:nvSpPr>
              <p:cNvPr id="22" name="圆角矩形 19"/>
              <p:cNvSpPr/>
              <p:nvPr/>
            </p:nvSpPr>
            <p:spPr>
              <a:xfrm>
                <a:off x="8166920" y="2151566"/>
                <a:ext cx="3042701" cy="4223431"/>
              </a:xfrm>
              <a:prstGeom prst="roundRect">
                <a:avLst>
                  <a:gd name="adj" fmla="val 6426"/>
                </a:avLst>
              </a:prstGeom>
              <a:solidFill>
                <a:sysClr val="windowText" lastClr="000000">
                  <a:lumMod val="85000"/>
                  <a:lumOff val="15000"/>
                </a:sysClr>
              </a:solidFill>
              <a:ln w="2540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圆角矩形 17"/>
              <p:cNvSpPr/>
              <p:nvPr/>
            </p:nvSpPr>
            <p:spPr>
              <a:xfrm>
                <a:off x="8166920" y="2132801"/>
                <a:ext cx="3042701" cy="4208066"/>
              </a:xfrm>
              <a:custGeom>
                <a:avLst/>
                <a:gdLst/>
                <a:ahLst/>
                <a:cxnLst/>
                <a:rect l="l" t="t" r="r" b="b"/>
                <a:pathLst>
                  <a:path w="2592288" h="1525193">
                    <a:moveTo>
                      <a:pt x="166580" y="0"/>
                    </a:moveTo>
                    <a:lnTo>
                      <a:pt x="2425708" y="0"/>
                    </a:lnTo>
                    <a:cubicBezTo>
                      <a:pt x="2517708" y="0"/>
                      <a:pt x="2592288" y="74580"/>
                      <a:pt x="2592288" y="166580"/>
                    </a:cubicBezTo>
                    <a:lnTo>
                      <a:pt x="2592288" y="1525193"/>
                    </a:lnTo>
                    <a:lnTo>
                      <a:pt x="0" y="1525193"/>
                    </a:lnTo>
                    <a:lnTo>
                      <a:pt x="0" y="166580"/>
                    </a:lnTo>
                    <a:cubicBezTo>
                      <a:pt x="0" y="74580"/>
                      <a:pt x="74580" y="0"/>
                      <a:pt x="166580" y="0"/>
                    </a:cubicBezTo>
                    <a:close/>
                  </a:path>
                </a:pathLst>
              </a:custGeom>
              <a:gradFill flip="none" rotWithShape="1">
                <a:gsLst>
                  <a:gs pos="8000">
                    <a:sysClr val="windowText" lastClr="000000">
                      <a:lumMod val="65000"/>
                      <a:lumOff val="35000"/>
                    </a:sysClr>
                  </a:gs>
                  <a:gs pos="54000">
                    <a:sysClr val="windowText" lastClr="000000">
                      <a:lumMod val="85000"/>
                      <a:lumOff val="15000"/>
                    </a:sysClr>
                  </a:gs>
                  <a:gs pos="100000">
                    <a:sysClr val="window" lastClr="FFFFFF">
                      <a:lumMod val="75000"/>
                      <a:alpha val="24000"/>
                    </a:sysClr>
                  </a:gs>
                  <a:gs pos="25000">
                    <a:sysClr val="window" lastClr="FFFFFF">
                      <a:lumMod val="65000"/>
                      <a:alpha val="29000"/>
                    </a:sysClr>
                  </a:gs>
                </a:gsLst>
                <a:path path="rect">
                  <a:fillToRect l="100000" b="100000"/>
                </a:path>
                <a:tileRect t="-100000" r="-100000"/>
              </a:gradFill>
              <a:ln w="254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8063141" y="2413016"/>
              <a:ext cx="3042701" cy="34163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被告人重病不能出庭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被告人脱逃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自诉人重病无代理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r>
                <a:rPr lang="zh-CN" altLang="en-US" sz="2400">
                  <a:ln w="10160">
                    <a:solidFill>
                      <a:schemeClr val="bg1"/>
                    </a:solidFill>
                    <a:prstDash val="solid"/>
                  </a:ln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方正姚体" panose="02010601030101010101" pitchFamily="2" charset="-122"/>
                  <a:ea typeface="方正姚体" panose="02010601030101010101" pitchFamily="2" charset="-122"/>
                </a:rPr>
                <a:t>其他</a:t>
              </a:r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  <a:p>
              <a:pPr algn="ctr"/>
              <a:endParaRPr lang="en-US" altLang="zh-CN" sz="2400">
                <a:ln w="10160">
                  <a:solidFill>
                    <a:schemeClr val="bg1"/>
                  </a:solidFill>
                  <a:prstDash val="solid"/>
                </a:ln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70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223</Words>
  <Application>Microsoft Office PowerPoint</Application>
  <PresentationFormat>宽屏</PresentationFormat>
  <Paragraphs>75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Calibri</vt:lpstr>
      <vt:lpstr>等线</vt:lpstr>
      <vt:lpstr>等线 Light</vt:lpstr>
      <vt:lpstr>方正姚体</vt:lpstr>
      <vt:lpstr>汉仪尚巍手书W</vt:lpstr>
      <vt:lpstr>汉仪书魂体简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王晓华</dc:creator>
  <cp:lastModifiedBy>王晓华</cp:lastModifiedBy>
  <cp:revision>1</cp:revision>
  <dcterms:created xsi:type="dcterms:W3CDTF">2024-05-19T14:11:32Z</dcterms:created>
  <dcterms:modified xsi:type="dcterms:W3CDTF">2024-05-19T14:12:43Z</dcterms:modified>
</cp:coreProperties>
</file>