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578" r:id="rId2"/>
    <p:sldId id="704" r:id="rId3"/>
    <p:sldId id="554" r:id="rId4"/>
    <p:sldId id="705" r:id="rId5"/>
    <p:sldId id="326" r:id="rId6"/>
    <p:sldId id="328" r:id="rId7"/>
    <p:sldId id="330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6986CD-0C15-4EA2-8D40-E671F856B9C8}" type="doc">
      <dgm:prSet loTypeId="urn:microsoft.com/office/officeart/2005/8/layout/vList2" loCatId="list" qsTypeId="urn:microsoft.com/office/officeart/2005/8/quickstyle/3d7" qsCatId="3D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BE0A8234-9099-4119-987C-D524568DD7CB}">
      <dgm:prSet phldrT="[文本]" custT="1"/>
      <dgm:spPr/>
      <dgm:t>
        <a:bodyPr/>
        <a:lstStyle/>
        <a:p>
          <a:r>
            <a:rPr lang="zh-CN" alt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rPr>
            <a:t>指控并证实犯罪</a:t>
          </a:r>
        </a:p>
      </dgm:t>
    </dgm:pt>
    <dgm:pt modelId="{8F1037D8-E793-42ED-842C-A6858D994C72}" type="parTrans" cxnId="{9E3CE435-D8B4-432D-9AB4-315396582C98}">
      <dgm:prSet/>
      <dgm:spPr/>
      <dgm:t>
        <a:bodyPr/>
        <a:lstStyle/>
        <a:p>
          <a:endParaRPr lang="zh-CN" altLang="en-US"/>
        </a:p>
      </dgm:t>
    </dgm:pt>
    <dgm:pt modelId="{9EF6383A-30FE-4EFF-81FD-2727F4FB7322}" type="sibTrans" cxnId="{9E3CE435-D8B4-432D-9AB4-315396582C98}">
      <dgm:prSet/>
      <dgm:spPr/>
      <dgm:t>
        <a:bodyPr/>
        <a:lstStyle/>
        <a:p>
          <a:endParaRPr lang="zh-CN" altLang="en-US"/>
        </a:p>
      </dgm:t>
    </dgm:pt>
    <dgm:pt modelId="{80CC9D60-5332-445A-8754-8CCD91F78B13}">
      <dgm:prSet phldrT="[文本]"/>
      <dgm:spPr/>
      <dgm:t>
        <a:bodyPr/>
        <a:lstStyle/>
        <a:p>
          <a:r>
            <a: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rPr>
            <a:t>目的</a:t>
          </a:r>
        </a:p>
      </dgm:t>
    </dgm:pt>
    <dgm:pt modelId="{B52F96FC-1557-4C1A-AB46-1C369135B91A}" type="parTrans" cxnId="{F9EB941B-5649-4F5B-AA3B-73C37A8CDBFE}">
      <dgm:prSet/>
      <dgm:spPr/>
      <dgm:t>
        <a:bodyPr/>
        <a:lstStyle/>
        <a:p>
          <a:endParaRPr lang="zh-CN" altLang="en-US"/>
        </a:p>
      </dgm:t>
    </dgm:pt>
    <dgm:pt modelId="{69F3748E-DAC9-4904-BFB4-3874FFE47239}" type="sibTrans" cxnId="{F9EB941B-5649-4F5B-AA3B-73C37A8CDBFE}">
      <dgm:prSet/>
      <dgm:spPr/>
      <dgm:t>
        <a:bodyPr/>
        <a:lstStyle/>
        <a:p>
          <a:endParaRPr lang="zh-CN" altLang="en-US"/>
        </a:p>
      </dgm:t>
    </dgm:pt>
    <dgm:pt modelId="{FE85B563-F3CE-4ADF-AB1E-005EA25498C1}">
      <dgm:prSet phldrT="[文本]" custT="1"/>
      <dgm:spPr/>
      <dgm:t>
        <a:bodyPr/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cs"/>
            </a:rPr>
            <a:t>侦查机关、公诉机关、自诉人（被害人）</a:t>
          </a:r>
        </a:p>
      </dgm:t>
    </dgm:pt>
    <dgm:pt modelId="{D97E9661-D128-4758-875B-F5C3C41553CB}" type="parTrans" cxnId="{E9D0555C-8D63-4B21-9D67-6B625D593287}">
      <dgm:prSet/>
      <dgm:spPr/>
      <dgm:t>
        <a:bodyPr/>
        <a:lstStyle/>
        <a:p>
          <a:endParaRPr lang="zh-CN" altLang="en-US"/>
        </a:p>
      </dgm:t>
    </dgm:pt>
    <dgm:pt modelId="{CBD39AC9-B46E-43D5-9D45-D816A6E86CA7}" type="sibTrans" cxnId="{E9D0555C-8D63-4B21-9D67-6B625D593287}">
      <dgm:prSet/>
      <dgm:spPr/>
      <dgm:t>
        <a:bodyPr/>
        <a:lstStyle/>
        <a:p>
          <a:endParaRPr lang="zh-CN" altLang="en-US"/>
        </a:p>
      </dgm:t>
    </dgm:pt>
    <dgm:pt modelId="{0A684A53-1AEB-45AD-859E-2C4C336DEDCE}">
      <dgm:prSet phldrT="[文本]"/>
      <dgm:spPr/>
      <dgm:t>
        <a:bodyPr/>
        <a:lstStyle/>
        <a:p>
          <a:r>
            <a: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rPr>
            <a:t>主体</a:t>
          </a:r>
        </a:p>
      </dgm:t>
    </dgm:pt>
    <dgm:pt modelId="{54289B04-AB9D-4A59-9997-9EA2D62ADEE3}" type="parTrans" cxnId="{A4AFD685-BC67-47E1-AE35-C72DA8436182}">
      <dgm:prSet/>
      <dgm:spPr/>
      <dgm:t>
        <a:bodyPr/>
        <a:lstStyle/>
        <a:p>
          <a:endParaRPr lang="zh-CN" altLang="en-US"/>
        </a:p>
      </dgm:t>
    </dgm:pt>
    <dgm:pt modelId="{3531E3CC-B34F-4B3B-B671-0B90EE089F2A}" type="sibTrans" cxnId="{A4AFD685-BC67-47E1-AE35-C72DA8436182}">
      <dgm:prSet/>
      <dgm:spPr/>
      <dgm:t>
        <a:bodyPr/>
        <a:lstStyle/>
        <a:p>
          <a:endParaRPr lang="zh-CN" altLang="en-US"/>
        </a:p>
      </dgm:t>
    </dgm:pt>
    <dgm:pt modelId="{311FB444-8EE1-43AD-81BE-9E7DB92E2387}">
      <dgm:prSet phldrT="[文本]"/>
      <dgm:spPr/>
      <dgm:t>
        <a:bodyPr/>
        <a:lstStyle/>
        <a:p>
          <a:r>
            <a: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rPr>
            <a:t>方式</a:t>
          </a:r>
        </a:p>
      </dgm:t>
    </dgm:pt>
    <dgm:pt modelId="{6A875E3E-C9B6-4E9C-82F4-2CAD5E50F63F}" type="parTrans" cxnId="{7EB04B1E-3E6F-448C-82D6-423E3E1F442E}">
      <dgm:prSet/>
      <dgm:spPr/>
      <dgm:t>
        <a:bodyPr/>
        <a:lstStyle/>
        <a:p>
          <a:endParaRPr lang="zh-CN" altLang="en-US"/>
        </a:p>
      </dgm:t>
    </dgm:pt>
    <dgm:pt modelId="{0F72572B-88CA-4F05-9714-AB4177DF2988}" type="sibTrans" cxnId="{7EB04B1E-3E6F-448C-82D6-423E3E1F442E}">
      <dgm:prSet/>
      <dgm:spPr/>
      <dgm:t>
        <a:bodyPr/>
        <a:lstStyle/>
        <a:p>
          <a:endParaRPr lang="zh-CN" altLang="en-US"/>
        </a:p>
      </dgm:t>
    </dgm:pt>
    <dgm:pt modelId="{CE8950F1-299F-42AC-978A-53CC478477F3}">
      <dgm:prSet phldrT="[文本]"/>
      <dgm:spPr/>
      <dgm:t>
        <a:bodyPr/>
        <a:lstStyle/>
        <a:p>
          <a:r>
            <a: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rPr>
            <a:t>私诉主义、公诉垄断主义、折中主义</a:t>
          </a:r>
        </a:p>
      </dgm:t>
    </dgm:pt>
    <dgm:pt modelId="{F6E5DA74-6C1F-4823-870A-5B392BBA5363}" type="parTrans" cxnId="{3A88ECE9-1DE6-42D7-8694-7F1BA212047D}">
      <dgm:prSet/>
      <dgm:spPr/>
      <dgm:t>
        <a:bodyPr/>
        <a:lstStyle/>
        <a:p>
          <a:endParaRPr lang="zh-CN" altLang="en-US"/>
        </a:p>
      </dgm:t>
    </dgm:pt>
    <dgm:pt modelId="{0E167B7A-D679-4A45-A577-25072FD210AA}" type="sibTrans" cxnId="{3A88ECE9-1DE6-42D7-8694-7F1BA212047D}">
      <dgm:prSet/>
      <dgm:spPr/>
      <dgm:t>
        <a:bodyPr/>
        <a:lstStyle/>
        <a:p>
          <a:endParaRPr lang="zh-CN" altLang="en-US"/>
        </a:p>
      </dgm:t>
    </dgm:pt>
    <dgm:pt modelId="{1D0717F2-90A7-4CDB-B4C8-663F6D25FD5E}" type="pres">
      <dgm:prSet presAssocID="{066986CD-0C15-4EA2-8D40-E671F856B9C8}" presName="linear" presStyleCnt="0">
        <dgm:presLayoutVars>
          <dgm:animLvl val="lvl"/>
          <dgm:resizeHandles val="exact"/>
        </dgm:presLayoutVars>
      </dgm:prSet>
      <dgm:spPr/>
    </dgm:pt>
    <dgm:pt modelId="{B7681B5B-D757-4B61-BEA2-40138AE297CA}" type="pres">
      <dgm:prSet presAssocID="{BE0A8234-9099-4119-987C-D524568DD7C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915D6AC-D0F6-494B-92B9-BE68764F50B0}" type="pres">
      <dgm:prSet presAssocID="{BE0A8234-9099-4119-987C-D524568DD7CB}" presName="childText" presStyleLbl="revTx" presStyleIdx="0" presStyleCnt="3">
        <dgm:presLayoutVars>
          <dgm:bulletEnabled val="1"/>
        </dgm:presLayoutVars>
      </dgm:prSet>
      <dgm:spPr/>
    </dgm:pt>
    <dgm:pt modelId="{7DBA5CDE-C1CF-40D1-8A27-78D331F469D6}" type="pres">
      <dgm:prSet presAssocID="{FE85B563-F3CE-4ADF-AB1E-005EA25498C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1BEDF37-D4C2-4D66-B2A8-A911F7AFA567}" type="pres">
      <dgm:prSet presAssocID="{FE85B563-F3CE-4ADF-AB1E-005EA25498C1}" presName="childText" presStyleLbl="revTx" presStyleIdx="1" presStyleCnt="3">
        <dgm:presLayoutVars>
          <dgm:bulletEnabled val="1"/>
        </dgm:presLayoutVars>
      </dgm:prSet>
      <dgm:spPr/>
    </dgm:pt>
    <dgm:pt modelId="{6939B344-AE40-4D27-931D-38424095AA9D}" type="pres">
      <dgm:prSet presAssocID="{CE8950F1-299F-42AC-978A-53CC478477F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1C8AB52-9488-40CC-9C77-8985702FBCD8}" type="pres">
      <dgm:prSet presAssocID="{CE8950F1-299F-42AC-978A-53CC478477F3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31A7F09-8056-49F9-A038-AAF0ADDB5846}" type="presOf" srcId="{BE0A8234-9099-4119-987C-D524568DD7CB}" destId="{B7681B5B-D757-4B61-BEA2-40138AE297CA}" srcOrd="0" destOrd="0" presId="urn:microsoft.com/office/officeart/2005/8/layout/vList2"/>
    <dgm:cxn modelId="{F9EB941B-5649-4F5B-AA3B-73C37A8CDBFE}" srcId="{BE0A8234-9099-4119-987C-D524568DD7CB}" destId="{80CC9D60-5332-445A-8754-8CCD91F78B13}" srcOrd="0" destOrd="0" parTransId="{B52F96FC-1557-4C1A-AB46-1C369135B91A}" sibTransId="{69F3748E-DAC9-4904-BFB4-3874FFE47239}"/>
    <dgm:cxn modelId="{7EB04B1E-3E6F-448C-82D6-423E3E1F442E}" srcId="{CE8950F1-299F-42AC-978A-53CC478477F3}" destId="{311FB444-8EE1-43AD-81BE-9E7DB92E2387}" srcOrd="0" destOrd="0" parTransId="{6A875E3E-C9B6-4E9C-82F4-2CAD5E50F63F}" sibTransId="{0F72572B-88CA-4F05-9714-AB4177DF2988}"/>
    <dgm:cxn modelId="{28BC9427-ADF1-4E5C-A9AB-F1D7C2258C55}" type="presOf" srcId="{CE8950F1-299F-42AC-978A-53CC478477F3}" destId="{6939B344-AE40-4D27-931D-38424095AA9D}" srcOrd="0" destOrd="0" presId="urn:microsoft.com/office/officeart/2005/8/layout/vList2"/>
    <dgm:cxn modelId="{9E3CE435-D8B4-432D-9AB4-315396582C98}" srcId="{066986CD-0C15-4EA2-8D40-E671F856B9C8}" destId="{BE0A8234-9099-4119-987C-D524568DD7CB}" srcOrd="0" destOrd="0" parTransId="{8F1037D8-E793-42ED-842C-A6858D994C72}" sibTransId="{9EF6383A-30FE-4EFF-81FD-2727F4FB7322}"/>
    <dgm:cxn modelId="{E9D0555C-8D63-4B21-9D67-6B625D593287}" srcId="{066986CD-0C15-4EA2-8D40-E671F856B9C8}" destId="{FE85B563-F3CE-4ADF-AB1E-005EA25498C1}" srcOrd="1" destOrd="0" parTransId="{D97E9661-D128-4758-875B-F5C3C41553CB}" sibTransId="{CBD39AC9-B46E-43D5-9D45-D816A6E86CA7}"/>
    <dgm:cxn modelId="{7CBF3462-8627-4D77-830E-C22A6965F90F}" type="presOf" srcId="{0A684A53-1AEB-45AD-859E-2C4C336DEDCE}" destId="{E1BEDF37-D4C2-4D66-B2A8-A911F7AFA567}" srcOrd="0" destOrd="0" presId="urn:microsoft.com/office/officeart/2005/8/layout/vList2"/>
    <dgm:cxn modelId="{DC8FFF4D-206B-441A-A299-A01761B5418E}" type="presOf" srcId="{066986CD-0C15-4EA2-8D40-E671F856B9C8}" destId="{1D0717F2-90A7-4CDB-B4C8-663F6D25FD5E}" srcOrd="0" destOrd="0" presId="urn:microsoft.com/office/officeart/2005/8/layout/vList2"/>
    <dgm:cxn modelId="{A4AFD685-BC67-47E1-AE35-C72DA8436182}" srcId="{FE85B563-F3CE-4ADF-AB1E-005EA25498C1}" destId="{0A684A53-1AEB-45AD-859E-2C4C336DEDCE}" srcOrd="0" destOrd="0" parTransId="{54289B04-AB9D-4A59-9997-9EA2D62ADEE3}" sibTransId="{3531E3CC-B34F-4B3B-B671-0B90EE089F2A}"/>
    <dgm:cxn modelId="{E987CDA9-0B76-49DA-B92B-81F83A269ADB}" type="presOf" srcId="{FE85B563-F3CE-4ADF-AB1E-005EA25498C1}" destId="{7DBA5CDE-C1CF-40D1-8A27-78D331F469D6}" srcOrd="0" destOrd="0" presId="urn:microsoft.com/office/officeart/2005/8/layout/vList2"/>
    <dgm:cxn modelId="{D682D7B0-1A73-47F6-9ABA-E7CA559E8BA3}" type="presOf" srcId="{311FB444-8EE1-43AD-81BE-9E7DB92E2387}" destId="{21C8AB52-9488-40CC-9C77-8985702FBCD8}" srcOrd="0" destOrd="0" presId="urn:microsoft.com/office/officeart/2005/8/layout/vList2"/>
    <dgm:cxn modelId="{327674C8-722F-4F59-9FF5-6E68394DD425}" type="presOf" srcId="{80CC9D60-5332-445A-8754-8CCD91F78B13}" destId="{0915D6AC-D0F6-494B-92B9-BE68764F50B0}" srcOrd="0" destOrd="0" presId="urn:microsoft.com/office/officeart/2005/8/layout/vList2"/>
    <dgm:cxn modelId="{3A88ECE9-1DE6-42D7-8694-7F1BA212047D}" srcId="{066986CD-0C15-4EA2-8D40-E671F856B9C8}" destId="{CE8950F1-299F-42AC-978A-53CC478477F3}" srcOrd="2" destOrd="0" parTransId="{F6E5DA74-6C1F-4823-870A-5B392BBA5363}" sibTransId="{0E167B7A-D679-4A45-A577-25072FD210AA}"/>
    <dgm:cxn modelId="{930F5535-6929-44B7-84F1-1EAF3035268F}" type="presParOf" srcId="{1D0717F2-90A7-4CDB-B4C8-663F6D25FD5E}" destId="{B7681B5B-D757-4B61-BEA2-40138AE297CA}" srcOrd="0" destOrd="0" presId="urn:microsoft.com/office/officeart/2005/8/layout/vList2"/>
    <dgm:cxn modelId="{486EDABE-BCFC-417A-AA70-82D709BE0763}" type="presParOf" srcId="{1D0717F2-90A7-4CDB-B4C8-663F6D25FD5E}" destId="{0915D6AC-D0F6-494B-92B9-BE68764F50B0}" srcOrd="1" destOrd="0" presId="urn:microsoft.com/office/officeart/2005/8/layout/vList2"/>
    <dgm:cxn modelId="{D6F3650F-C69F-4717-BD5E-2C85A6EF7600}" type="presParOf" srcId="{1D0717F2-90A7-4CDB-B4C8-663F6D25FD5E}" destId="{7DBA5CDE-C1CF-40D1-8A27-78D331F469D6}" srcOrd="2" destOrd="0" presId="urn:microsoft.com/office/officeart/2005/8/layout/vList2"/>
    <dgm:cxn modelId="{6A0CFD37-A93E-4B71-BA60-898F2C88027E}" type="presParOf" srcId="{1D0717F2-90A7-4CDB-B4C8-663F6D25FD5E}" destId="{E1BEDF37-D4C2-4D66-B2A8-A911F7AFA567}" srcOrd="3" destOrd="0" presId="urn:microsoft.com/office/officeart/2005/8/layout/vList2"/>
    <dgm:cxn modelId="{D33A6A13-C696-4F9C-ADB6-6369F235A6E2}" type="presParOf" srcId="{1D0717F2-90A7-4CDB-B4C8-663F6D25FD5E}" destId="{6939B344-AE40-4D27-931D-38424095AA9D}" srcOrd="4" destOrd="0" presId="urn:microsoft.com/office/officeart/2005/8/layout/vList2"/>
    <dgm:cxn modelId="{1433CD30-78A5-4F59-8D23-E2AF0426B14D}" type="presParOf" srcId="{1D0717F2-90A7-4CDB-B4C8-663F6D25FD5E}" destId="{21C8AB52-9488-40CC-9C77-8985702FBCD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6986CD-0C15-4EA2-8D40-E671F856B9C8}" type="doc">
      <dgm:prSet loTypeId="urn:microsoft.com/office/officeart/2005/8/layout/vList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E0A8234-9099-4119-987C-D524568DD7CB}">
      <dgm:prSet phldrT="[文本]" custT="1"/>
      <dgm:spPr/>
      <dgm:t>
        <a:bodyPr/>
        <a:lstStyle/>
        <a:p>
          <a:r>
            <a:rPr lang="zh-CN" alt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rPr>
            <a:t>反驳指控、申辩、争取罪轻或无罪</a:t>
          </a:r>
        </a:p>
      </dgm:t>
    </dgm:pt>
    <dgm:pt modelId="{8F1037D8-E793-42ED-842C-A6858D994C72}" type="parTrans" cxnId="{9E3CE435-D8B4-432D-9AB4-315396582C98}">
      <dgm:prSet/>
      <dgm:spPr/>
      <dgm:t>
        <a:bodyPr/>
        <a:lstStyle/>
        <a:p>
          <a:endParaRPr lang="zh-CN" altLang="en-US"/>
        </a:p>
      </dgm:t>
    </dgm:pt>
    <dgm:pt modelId="{9EF6383A-30FE-4EFF-81FD-2727F4FB7322}" type="sibTrans" cxnId="{9E3CE435-D8B4-432D-9AB4-315396582C98}">
      <dgm:prSet/>
      <dgm:spPr/>
      <dgm:t>
        <a:bodyPr/>
        <a:lstStyle/>
        <a:p>
          <a:endParaRPr lang="zh-CN" altLang="en-US"/>
        </a:p>
      </dgm:t>
    </dgm:pt>
    <dgm:pt modelId="{80CC9D60-5332-445A-8754-8CCD91F78B13}">
      <dgm:prSet phldrT="[文本]"/>
      <dgm:spPr/>
      <dgm:t>
        <a:bodyPr/>
        <a:lstStyle/>
        <a:p>
          <a:r>
            <a: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rPr>
            <a:t>目的</a:t>
          </a:r>
        </a:p>
      </dgm:t>
    </dgm:pt>
    <dgm:pt modelId="{B52F96FC-1557-4C1A-AB46-1C369135B91A}" type="parTrans" cxnId="{F9EB941B-5649-4F5B-AA3B-73C37A8CDBFE}">
      <dgm:prSet/>
      <dgm:spPr/>
      <dgm:t>
        <a:bodyPr/>
        <a:lstStyle/>
        <a:p>
          <a:endParaRPr lang="zh-CN" altLang="en-US"/>
        </a:p>
      </dgm:t>
    </dgm:pt>
    <dgm:pt modelId="{69F3748E-DAC9-4904-BFB4-3874FFE47239}" type="sibTrans" cxnId="{F9EB941B-5649-4F5B-AA3B-73C37A8CDBFE}">
      <dgm:prSet/>
      <dgm:spPr/>
      <dgm:t>
        <a:bodyPr/>
        <a:lstStyle/>
        <a:p>
          <a:endParaRPr lang="zh-CN" altLang="en-US"/>
        </a:p>
      </dgm:t>
    </dgm:pt>
    <dgm:pt modelId="{FE85B563-F3CE-4ADF-AB1E-005EA25498C1}">
      <dgm:prSet phldrT="[文本]" custT="1"/>
      <dgm:spPr/>
      <dgm:t>
        <a:bodyPr/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cs"/>
            </a:rPr>
            <a:t>犯罪嫌疑人、被告人、辩护人</a:t>
          </a:r>
        </a:p>
      </dgm:t>
    </dgm:pt>
    <dgm:pt modelId="{D97E9661-D128-4758-875B-F5C3C41553CB}" type="parTrans" cxnId="{E9D0555C-8D63-4B21-9D67-6B625D593287}">
      <dgm:prSet/>
      <dgm:spPr/>
      <dgm:t>
        <a:bodyPr/>
        <a:lstStyle/>
        <a:p>
          <a:endParaRPr lang="zh-CN" altLang="en-US"/>
        </a:p>
      </dgm:t>
    </dgm:pt>
    <dgm:pt modelId="{CBD39AC9-B46E-43D5-9D45-D816A6E86CA7}" type="sibTrans" cxnId="{E9D0555C-8D63-4B21-9D67-6B625D593287}">
      <dgm:prSet/>
      <dgm:spPr/>
      <dgm:t>
        <a:bodyPr/>
        <a:lstStyle/>
        <a:p>
          <a:endParaRPr lang="zh-CN" altLang="en-US"/>
        </a:p>
      </dgm:t>
    </dgm:pt>
    <dgm:pt modelId="{0A684A53-1AEB-45AD-859E-2C4C336DEDCE}">
      <dgm:prSet phldrT="[文本]"/>
      <dgm:spPr/>
      <dgm:t>
        <a:bodyPr/>
        <a:lstStyle/>
        <a:p>
          <a:r>
            <a: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rPr>
            <a:t>主体</a:t>
          </a:r>
        </a:p>
      </dgm:t>
    </dgm:pt>
    <dgm:pt modelId="{54289B04-AB9D-4A59-9997-9EA2D62ADEE3}" type="parTrans" cxnId="{A4AFD685-BC67-47E1-AE35-C72DA8436182}">
      <dgm:prSet/>
      <dgm:spPr/>
      <dgm:t>
        <a:bodyPr/>
        <a:lstStyle/>
        <a:p>
          <a:endParaRPr lang="zh-CN" altLang="en-US"/>
        </a:p>
      </dgm:t>
    </dgm:pt>
    <dgm:pt modelId="{3531E3CC-B34F-4B3B-B671-0B90EE089F2A}" type="sibTrans" cxnId="{A4AFD685-BC67-47E1-AE35-C72DA8436182}">
      <dgm:prSet/>
      <dgm:spPr/>
      <dgm:t>
        <a:bodyPr/>
        <a:lstStyle/>
        <a:p>
          <a:endParaRPr lang="zh-CN" altLang="en-US"/>
        </a:p>
      </dgm:t>
    </dgm:pt>
    <dgm:pt modelId="{311FB444-8EE1-43AD-81BE-9E7DB92E2387}">
      <dgm:prSet phldrT="[文本]"/>
      <dgm:spPr/>
      <dgm:t>
        <a:bodyPr/>
        <a:lstStyle/>
        <a:p>
          <a:r>
            <a: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rPr>
            <a:t>方式</a:t>
          </a:r>
        </a:p>
      </dgm:t>
    </dgm:pt>
    <dgm:pt modelId="{6A875E3E-C9B6-4E9C-82F4-2CAD5E50F63F}" type="parTrans" cxnId="{7EB04B1E-3E6F-448C-82D6-423E3E1F442E}">
      <dgm:prSet/>
      <dgm:spPr/>
      <dgm:t>
        <a:bodyPr/>
        <a:lstStyle/>
        <a:p>
          <a:endParaRPr lang="zh-CN" altLang="en-US"/>
        </a:p>
      </dgm:t>
    </dgm:pt>
    <dgm:pt modelId="{0F72572B-88CA-4F05-9714-AB4177DF2988}" type="sibTrans" cxnId="{7EB04B1E-3E6F-448C-82D6-423E3E1F442E}">
      <dgm:prSet/>
      <dgm:spPr/>
      <dgm:t>
        <a:bodyPr/>
        <a:lstStyle/>
        <a:p>
          <a:endParaRPr lang="zh-CN" altLang="en-US"/>
        </a:p>
      </dgm:t>
    </dgm:pt>
    <dgm:pt modelId="{CE8950F1-299F-42AC-978A-53CC478477F3}">
      <dgm:prSet phldrT="[文本]"/>
      <dgm:spPr/>
      <dgm:t>
        <a:bodyPr/>
        <a:lstStyle/>
        <a:p>
          <a:r>
            <a: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rPr>
            <a:t>自我辩护、委托辩护、强制辩护</a:t>
          </a:r>
        </a:p>
      </dgm:t>
    </dgm:pt>
    <dgm:pt modelId="{F6E5DA74-6C1F-4823-870A-5B392BBA5363}" type="parTrans" cxnId="{3A88ECE9-1DE6-42D7-8694-7F1BA212047D}">
      <dgm:prSet/>
      <dgm:spPr/>
      <dgm:t>
        <a:bodyPr/>
        <a:lstStyle/>
        <a:p>
          <a:endParaRPr lang="zh-CN" altLang="en-US"/>
        </a:p>
      </dgm:t>
    </dgm:pt>
    <dgm:pt modelId="{0E167B7A-D679-4A45-A577-25072FD210AA}" type="sibTrans" cxnId="{3A88ECE9-1DE6-42D7-8694-7F1BA212047D}">
      <dgm:prSet/>
      <dgm:spPr/>
      <dgm:t>
        <a:bodyPr/>
        <a:lstStyle/>
        <a:p>
          <a:endParaRPr lang="zh-CN" altLang="en-US"/>
        </a:p>
      </dgm:t>
    </dgm:pt>
    <dgm:pt modelId="{1D0717F2-90A7-4CDB-B4C8-663F6D25FD5E}" type="pres">
      <dgm:prSet presAssocID="{066986CD-0C15-4EA2-8D40-E671F856B9C8}" presName="linear" presStyleCnt="0">
        <dgm:presLayoutVars>
          <dgm:animLvl val="lvl"/>
          <dgm:resizeHandles val="exact"/>
        </dgm:presLayoutVars>
      </dgm:prSet>
      <dgm:spPr/>
    </dgm:pt>
    <dgm:pt modelId="{B7681B5B-D757-4B61-BEA2-40138AE297CA}" type="pres">
      <dgm:prSet presAssocID="{BE0A8234-9099-4119-987C-D524568DD7C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915D6AC-D0F6-494B-92B9-BE68764F50B0}" type="pres">
      <dgm:prSet presAssocID="{BE0A8234-9099-4119-987C-D524568DD7CB}" presName="childText" presStyleLbl="revTx" presStyleIdx="0" presStyleCnt="3">
        <dgm:presLayoutVars>
          <dgm:bulletEnabled val="1"/>
        </dgm:presLayoutVars>
      </dgm:prSet>
      <dgm:spPr/>
    </dgm:pt>
    <dgm:pt modelId="{7DBA5CDE-C1CF-40D1-8A27-78D331F469D6}" type="pres">
      <dgm:prSet presAssocID="{FE85B563-F3CE-4ADF-AB1E-005EA25498C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1BEDF37-D4C2-4D66-B2A8-A911F7AFA567}" type="pres">
      <dgm:prSet presAssocID="{FE85B563-F3CE-4ADF-AB1E-005EA25498C1}" presName="childText" presStyleLbl="revTx" presStyleIdx="1" presStyleCnt="3">
        <dgm:presLayoutVars>
          <dgm:bulletEnabled val="1"/>
        </dgm:presLayoutVars>
      </dgm:prSet>
      <dgm:spPr/>
    </dgm:pt>
    <dgm:pt modelId="{6939B344-AE40-4D27-931D-38424095AA9D}" type="pres">
      <dgm:prSet presAssocID="{CE8950F1-299F-42AC-978A-53CC478477F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1C8AB52-9488-40CC-9C77-8985702FBCD8}" type="pres">
      <dgm:prSet presAssocID="{CE8950F1-299F-42AC-978A-53CC478477F3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31A7F09-8056-49F9-A038-AAF0ADDB5846}" type="presOf" srcId="{BE0A8234-9099-4119-987C-D524568DD7CB}" destId="{B7681B5B-D757-4B61-BEA2-40138AE297CA}" srcOrd="0" destOrd="0" presId="urn:microsoft.com/office/officeart/2005/8/layout/vList2"/>
    <dgm:cxn modelId="{F9EB941B-5649-4F5B-AA3B-73C37A8CDBFE}" srcId="{BE0A8234-9099-4119-987C-D524568DD7CB}" destId="{80CC9D60-5332-445A-8754-8CCD91F78B13}" srcOrd="0" destOrd="0" parTransId="{B52F96FC-1557-4C1A-AB46-1C369135B91A}" sibTransId="{69F3748E-DAC9-4904-BFB4-3874FFE47239}"/>
    <dgm:cxn modelId="{7EB04B1E-3E6F-448C-82D6-423E3E1F442E}" srcId="{CE8950F1-299F-42AC-978A-53CC478477F3}" destId="{311FB444-8EE1-43AD-81BE-9E7DB92E2387}" srcOrd="0" destOrd="0" parTransId="{6A875E3E-C9B6-4E9C-82F4-2CAD5E50F63F}" sibTransId="{0F72572B-88CA-4F05-9714-AB4177DF2988}"/>
    <dgm:cxn modelId="{28BC9427-ADF1-4E5C-A9AB-F1D7C2258C55}" type="presOf" srcId="{CE8950F1-299F-42AC-978A-53CC478477F3}" destId="{6939B344-AE40-4D27-931D-38424095AA9D}" srcOrd="0" destOrd="0" presId="urn:microsoft.com/office/officeart/2005/8/layout/vList2"/>
    <dgm:cxn modelId="{9E3CE435-D8B4-432D-9AB4-315396582C98}" srcId="{066986CD-0C15-4EA2-8D40-E671F856B9C8}" destId="{BE0A8234-9099-4119-987C-D524568DD7CB}" srcOrd="0" destOrd="0" parTransId="{8F1037D8-E793-42ED-842C-A6858D994C72}" sibTransId="{9EF6383A-30FE-4EFF-81FD-2727F4FB7322}"/>
    <dgm:cxn modelId="{E9D0555C-8D63-4B21-9D67-6B625D593287}" srcId="{066986CD-0C15-4EA2-8D40-E671F856B9C8}" destId="{FE85B563-F3CE-4ADF-AB1E-005EA25498C1}" srcOrd="1" destOrd="0" parTransId="{D97E9661-D128-4758-875B-F5C3C41553CB}" sibTransId="{CBD39AC9-B46E-43D5-9D45-D816A6E86CA7}"/>
    <dgm:cxn modelId="{7CBF3462-8627-4D77-830E-C22A6965F90F}" type="presOf" srcId="{0A684A53-1AEB-45AD-859E-2C4C336DEDCE}" destId="{E1BEDF37-D4C2-4D66-B2A8-A911F7AFA567}" srcOrd="0" destOrd="0" presId="urn:microsoft.com/office/officeart/2005/8/layout/vList2"/>
    <dgm:cxn modelId="{DC8FFF4D-206B-441A-A299-A01761B5418E}" type="presOf" srcId="{066986CD-0C15-4EA2-8D40-E671F856B9C8}" destId="{1D0717F2-90A7-4CDB-B4C8-663F6D25FD5E}" srcOrd="0" destOrd="0" presId="urn:microsoft.com/office/officeart/2005/8/layout/vList2"/>
    <dgm:cxn modelId="{A4AFD685-BC67-47E1-AE35-C72DA8436182}" srcId="{FE85B563-F3CE-4ADF-AB1E-005EA25498C1}" destId="{0A684A53-1AEB-45AD-859E-2C4C336DEDCE}" srcOrd="0" destOrd="0" parTransId="{54289B04-AB9D-4A59-9997-9EA2D62ADEE3}" sibTransId="{3531E3CC-B34F-4B3B-B671-0B90EE089F2A}"/>
    <dgm:cxn modelId="{E987CDA9-0B76-49DA-B92B-81F83A269ADB}" type="presOf" srcId="{FE85B563-F3CE-4ADF-AB1E-005EA25498C1}" destId="{7DBA5CDE-C1CF-40D1-8A27-78D331F469D6}" srcOrd="0" destOrd="0" presId="urn:microsoft.com/office/officeart/2005/8/layout/vList2"/>
    <dgm:cxn modelId="{D682D7B0-1A73-47F6-9ABA-E7CA559E8BA3}" type="presOf" srcId="{311FB444-8EE1-43AD-81BE-9E7DB92E2387}" destId="{21C8AB52-9488-40CC-9C77-8985702FBCD8}" srcOrd="0" destOrd="0" presId="urn:microsoft.com/office/officeart/2005/8/layout/vList2"/>
    <dgm:cxn modelId="{327674C8-722F-4F59-9FF5-6E68394DD425}" type="presOf" srcId="{80CC9D60-5332-445A-8754-8CCD91F78B13}" destId="{0915D6AC-D0F6-494B-92B9-BE68764F50B0}" srcOrd="0" destOrd="0" presId="urn:microsoft.com/office/officeart/2005/8/layout/vList2"/>
    <dgm:cxn modelId="{3A88ECE9-1DE6-42D7-8694-7F1BA212047D}" srcId="{066986CD-0C15-4EA2-8D40-E671F856B9C8}" destId="{CE8950F1-299F-42AC-978A-53CC478477F3}" srcOrd="2" destOrd="0" parTransId="{F6E5DA74-6C1F-4823-870A-5B392BBA5363}" sibTransId="{0E167B7A-D679-4A45-A577-25072FD210AA}"/>
    <dgm:cxn modelId="{930F5535-6929-44B7-84F1-1EAF3035268F}" type="presParOf" srcId="{1D0717F2-90A7-4CDB-B4C8-663F6D25FD5E}" destId="{B7681B5B-D757-4B61-BEA2-40138AE297CA}" srcOrd="0" destOrd="0" presId="urn:microsoft.com/office/officeart/2005/8/layout/vList2"/>
    <dgm:cxn modelId="{486EDABE-BCFC-417A-AA70-82D709BE0763}" type="presParOf" srcId="{1D0717F2-90A7-4CDB-B4C8-663F6D25FD5E}" destId="{0915D6AC-D0F6-494B-92B9-BE68764F50B0}" srcOrd="1" destOrd="0" presId="urn:microsoft.com/office/officeart/2005/8/layout/vList2"/>
    <dgm:cxn modelId="{D6F3650F-C69F-4717-BD5E-2C85A6EF7600}" type="presParOf" srcId="{1D0717F2-90A7-4CDB-B4C8-663F6D25FD5E}" destId="{7DBA5CDE-C1CF-40D1-8A27-78D331F469D6}" srcOrd="2" destOrd="0" presId="urn:microsoft.com/office/officeart/2005/8/layout/vList2"/>
    <dgm:cxn modelId="{6A0CFD37-A93E-4B71-BA60-898F2C88027E}" type="presParOf" srcId="{1D0717F2-90A7-4CDB-B4C8-663F6D25FD5E}" destId="{E1BEDF37-D4C2-4D66-B2A8-A911F7AFA567}" srcOrd="3" destOrd="0" presId="urn:microsoft.com/office/officeart/2005/8/layout/vList2"/>
    <dgm:cxn modelId="{D33A6A13-C696-4F9C-ADB6-6369F235A6E2}" type="presParOf" srcId="{1D0717F2-90A7-4CDB-B4C8-663F6D25FD5E}" destId="{6939B344-AE40-4D27-931D-38424095AA9D}" srcOrd="4" destOrd="0" presId="urn:microsoft.com/office/officeart/2005/8/layout/vList2"/>
    <dgm:cxn modelId="{1433CD30-78A5-4F59-8D23-E2AF0426B14D}" type="presParOf" srcId="{1D0717F2-90A7-4CDB-B4C8-663F6D25FD5E}" destId="{21C8AB52-9488-40CC-9C77-8985702FBCD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6986CD-0C15-4EA2-8D40-E671F856B9C8}" type="doc">
      <dgm:prSet loTypeId="urn:microsoft.com/office/officeart/2005/8/layout/vList2" loCatId="list" qsTypeId="urn:microsoft.com/office/officeart/2005/8/quickstyle/3d7" qsCatId="3D" csTypeId="urn:microsoft.com/office/officeart/2005/8/colors/accent6_2" csCatId="accent6" phldr="1"/>
      <dgm:spPr/>
      <dgm:t>
        <a:bodyPr/>
        <a:lstStyle/>
        <a:p>
          <a:endParaRPr lang="zh-CN" altLang="en-US"/>
        </a:p>
      </dgm:t>
    </dgm:pt>
    <dgm:pt modelId="{BE0A8234-9099-4119-987C-D524568DD7CB}">
      <dgm:prSet phldrT="[文本]" custT="1"/>
      <dgm:spPr/>
      <dgm:t>
        <a:bodyPr/>
        <a:lstStyle/>
        <a:p>
          <a:r>
            <a:rPr lang="zh-CN" alt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rPr>
            <a:t>认定事实、适用法律</a:t>
          </a:r>
        </a:p>
      </dgm:t>
    </dgm:pt>
    <dgm:pt modelId="{8F1037D8-E793-42ED-842C-A6858D994C72}" type="parTrans" cxnId="{9E3CE435-D8B4-432D-9AB4-315396582C98}">
      <dgm:prSet/>
      <dgm:spPr/>
      <dgm:t>
        <a:bodyPr/>
        <a:lstStyle/>
        <a:p>
          <a:endParaRPr lang="zh-CN" altLang="en-US"/>
        </a:p>
      </dgm:t>
    </dgm:pt>
    <dgm:pt modelId="{9EF6383A-30FE-4EFF-81FD-2727F4FB7322}" type="sibTrans" cxnId="{9E3CE435-D8B4-432D-9AB4-315396582C98}">
      <dgm:prSet/>
      <dgm:spPr/>
      <dgm:t>
        <a:bodyPr/>
        <a:lstStyle/>
        <a:p>
          <a:endParaRPr lang="zh-CN" altLang="en-US"/>
        </a:p>
      </dgm:t>
    </dgm:pt>
    <dgm:pt modelId="{80CC9D60-5332-445A-8754-8CCD91F78B13}">
      <dgm:prSet phldrT="[文本]"/>
      <dgm:spPr/>
      <dgm:t>
        <a:bodyPr/>
        <a:lstStyle/>
        <a:p>
          <a:r>
            <a: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rPr>
            <a:t>目的</a:t>
          </a:r>
        </a:p>
      </dgm:t>
    </dgm:pt>
    <dgm:pt modelId="{B52F96FC-1557-4C1A-AB46-1C369135B91A}" type="parTrans" cxnId="{F9EB941B-5649-4F5B-AA3B-73C37A8CDBFE}">
      <dgm:prSet/>
      <dgm:spPr/>
      <dgm:t>
        <a:bodyPr/>
        <a:lstStyle/>
        <a:p>
          <a:endParaRPr lang="zh-CN" altLang="en-US"/>
        </a:p>
      </dgm:t>
    </dgm:pt>
    <dgm:pt modelId="{69F3748E-DAC9-4904-BFB4-3874FFE47239}" type="sibTrans" cxnId="{F9EB941B-5649-4F5B-AA3B-73C37A8CDBFE}">
      <dgm:prSet/>
      <dgm:spPr/>
      <dgm:t>
        <a:bodyPr/>
        <a:lstStyle/>
        <a:p>
          <a:endParaRPr lang="zh-CN" altLang="en-US"/>
        </a:p>
      </dgm:t>
    </dgm:pt>
    <dgm:pt modelId="{FE85B563-F3CE-4ADF-AB1E-005EA25498C1}">
      <dgm:prSet phldrT="[文本]" custT="1"/>
      <dgm:spPr/>
      <dgm:t>
        <a:bodyPr/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cs"/>
            </a:rPr>
            <a:t>法院</a:t>
          </a:r>
        </a:p>
      </dgm:t>
    </dgm:pt>
    <dgm:pt modelId="{D97E9661-D128-4758-875B-F5C3C41553CB}" type="parTrans" cxnId="{E9D0555C-8D63-4B21-9D67-6B625D593287}">
      <dgm:prSet/>
      <dgm:spPr/>
      <dgm:t>
        <a:bodyPr/>
        <a:lstStyle/>
        <a:p>
          <a:endParaRPr lang="zh-CN" altLang="en-US"/>
        </a:p>
      </dgm:t>
    </dgm:pt>
    <dgm:pt modelId="{CBD39AC9-B46E-43D5-9D45-D816A6E86CA7}" type="sibTrans" cxnId="{E9D0555C-8D63-4B21-9D67-6B625D593287}">
      <dgm:prSet/>
      <dgm:spPr/>
      <dgm:t>
        <a:bodyPr/>
        <a:lstStyle/>
        <a:p>
          <a:endParaRPr lang="zh-CN" altLang="en-US"/>
        </a:p>
      </dgm:t>
    </dgm:pt>
    <dgm:pt modelId="{0A684A53-1AEB-45AD-859E-2C4C336DEDCE}">
      <dgm:prSet phldrT="[文本]"/>
      <dgm:spPr/>
      <dgm:t>
        <a:bodyPr/>
        <a:lstStyle/>
        <a:p>
          <a:r>
            <a: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rPr>
            <a:t>主体</a:t>
          </a:r>
        </a:p>
      </dgm:t>
    </dgm:pt>
    <dgm:pt modelId="{54289B04-AB9D-4A59-9997-9EA2D62ADEE3}" type="parTrans" cxnId="{A4AFD685-BC67-47E1-AE35-C72DA8436182}">
      <dgm:prSet/>
      <dgm:spPr/>
      <dgm:t>
        <a:bodyPr/>
        <a:lstStyle/>
        <a:p>
          <a:endParaRPr lang="zh-CN" altLang="en-US"/>
        </a:p>
      </dgm:t>
    </dgm:pt>
    <dgm:pt modelId="{3531E3CC-B34F-4B3B-B671-0B90EE089F2A}" type="sibTrans" cxnId="{A4AFD685-BC67-47E1-AE35-C72DA8436182}">
      <dgm:prSet/>
      <dgm:spPr/>
      <dgm:t>
        <a:bodyPr/>
        <a:lstStyle/>
        <a:p>
          <a:endParaRPr lang="zh-CN" altLang="en-US"/>
        </a:p>
      </dgm:t>
    </dgm:pt>
    <dgm:pt modelId="{311FB444-8EE1-43AD-81BE-9E7DB92E2387}">
      <dgm:prSet phldrT="[文本]"/>
      <dgm:spPr/>
      <dgm:t>
        <a:bodyPr/>
        <a:lstStyle/>
        <a:p>
          <a:r>
            <a: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rPr>
            <a:t>方式</a:t>
          </a:r>
        </a:p>
      </dgm:t>
    </dgm:pt>
    <dgm:pt modelId="{6A875E3E-C9B6-4E9C-82F4-2CAD5E50F63F}" type="parTrans" cxnId="{7EB04B1E-3E6F-448C-82D6-423E3E1F442E}">
      <dgm:prSet/>
      <dgm:spPr/>
      <dgm:t>
        <a:bodyPr/>
        <a:lstStyle/>
        <a:p>
          <a:endParaRPr lang="zh-CN" altLang="en-US"/>
        </a:p>
      </dgm:t>
    </dgm:pt>
    <dgm:pt modelId="{0F72572B-88CA-4F05-9714-AB4177DF2988}" type="sibTrans" cxnId="{7EB04B1E-3E6F-448C-82D6-423E3E1F442E}">
      <dgm:prSet/>
      <dgm:spPr/>
      <dgm:t>
        <a:bodyPr/>
        <a:lstStyle/>
        <a:p>
          <a:endParaRPr lang="zh-CN" altLang="en-US"/>
        </a:p>
      </dgm:t>
    </dgm:pt>
    <dgm:pt modelId="{CE8950F1-299F-42AC-978A-53CC478477F3}">
      <dgm:prSet phldrT="[文本]"/>
      <dgm:spPr/>
      <dgm:t>
        <a:bodyPr/>
        <a:lstStyle/>
        <a:p>
          <a:r>
            <a: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rPr>
            <a:t>职业法官垄断、陪审制、参审制</a:t>
          </a:r>
        </a:p>
      </dgm:t>
    </dgm:pt>
    <dgm:pt modelId="{F6E5DA74-6C1F-4823-870A-5B392BBA5363}" type="parTrans" cxnId="{3A88ECE9-1DE6-42D7-8694-7F1BA212047D}">
      <dgm:prSet/>
      <dgm:spPr/>
      <dgm:t>
        <a:bodyPr/>
        <a:lstStyle/>
        <a:p>
          <a:endParaRPr lang="zh-CN" altLang="en-US"/>
        </a:p>
      </dgm:t>
    </dgm:pt>
    <dgm:pt modelId="{0E167B7A-D679-4A45-A577-25072FD210AA}" type="sibTrans" cxnId="{3A88ECE9-1DE6-42D7-8694-7F1BA212047D}">
      <dgm:prSet/>
      <dgm:spPr/>
      <dgm:t>
        <a:bodyPr/>
        <a:lstStyle/>
        <a:p>
          <a:endParaRPr lang="zh-CN" altLang="en-US"/>
        </a:p>
      </dgm:t>
    </dgm:pt>
    <dgm:pt modelId="{1D0717F2-90A7-4CDB-B4C8-663F6D25FD5E}" type="pres">
      <dgm:prSet presAssocID="{066986CD-0C15-4EA2-8D40-E671F856B9C8}" presName="linear" presStyleCnt="0">
        <dgm:presLayoutVars>
          <dgm:animLvl val="lvl"/>
          <dgm:resizeHandles val="exact"/>
        </dgm:presLayoutVars>
      </dgm:prSet>
      <dgm:spPr/>
    </dgm:pt>
    <dgm:pt modelId="{B7681B5B-D757-4B61-BEA2-40138AE297CA}" type="pres">
      <dgm:prSet presAssocID="{BE0A8234-9099-4119-987C-D524568DD7C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915D6AC-D0F6-494B-92B9-BE68764F50B0}" type="pres">
      <dgm:prSet presAssocID="{BE0A8234-9099-4119-987C-D524568DD7CB}" presName="childText" presStyleLbl="revTx" presStyleIdx="0" presStyleCnt="3">
        <dgm:presLayoutVars>
          <dgm:bulletEnabled val="1"/>
        </dgm:presLayoutVars>
      </dgm:prSet>
      <dgm:spPr/>
    </dgm:pt>
    <dgm:pt modelId="{7DBA5CDE-C1CF-40D1-8A27-78D331F469D6}" type="pres">
      <dgm:prSet presAssocID="{FE85B563-F3CE-4ADF-AB1E-005EA25498C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1BEDF37-D4C2-4D66-B2A8-A911F7AFA567}" type="pres">
      <dgm:prSet presAssocID="{FE85B563-F3CE-4ADF-AB1E-005EA25498C1}" presName="childText" presStyleLbl="revTx" presStyleIdx="1" presStyleCnt="3">
        <dgm:presLayoutVars>
          <dgm:bulletEnabled val="1"/>
        </dgm:presLayoutVars>
      </dgm:prSet>
      <dgm:spPr/>
    </dgm:pt>
    <dgm:pt modelId="{6939B344-AE40-4D27-931D-38424095AA9D}" type="pres">
      <dgm:prSet presAssocID="{CE8950F1-299F-42AC-978A-53CC478477F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1C8AB52-9488-40CC-9C77-8985702FBCD8}" type="pres">
      <dgm:prSet presAssocID="{CE8950F1-299F-42AC-978A-53CC478477F3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31A7F09-8056-49F9-A038-AAF0ADDB5846}" type="presOf" srcId="{BE0A8234-9099-4119-987C-D524568DD7CB}" destId="{B7681B5B-D757-4B61-BEA2-40138AE297CA}" srcOrd="0" destOrd="0" presId="urn:microsoft.com/office/officeart/2005/8/layout/vList2"/>
    <dgm:cxn modelId="{F9EB941B-5649-4F5B-AA3B-73C37A8CDBFE}" srcId="{BE0A8234-9099-4119-987C-D524568DD7CB}" destId="{80CC9D60-5332-445A-8754-8CCD91F78B13}" srcOrd="0" destOrd="0" parTransId="{B52F96FC-1557-4C1A-AB46-1C369135B91A}" sibTransId="{69F3748E-DAC9-4904-BFB4-3874FFE47239}"/>
    <dgm:cxn modelId="{7EB04B1E-3E6F-448C-82D6-423E3E1F442E}" srcId="{CE8950F1-299F-42AC-978A-53CC478477F3}" destId="{311FB444-8EE1-43AD-81BE-9E7DB92E2387}" srcOrd="0" destOrd="0" parTransId="{6A875E3E-C9B6-4E9C-82F4-2CAD5E50F63F}" sibTransId="{0F72572B-88CA-4F05-9714-AB4177DF2988}"/>
    <dgm:cxn modelId="{28BC9427-ADF1-4E5C-A9AB-F1D7C2258C55}" type="presOf" srcId="{CE8950F1-299F-42AC-978A-53CC478477F3}" destId="{6939B344-AE40-4D27-931D-38424095AA9D}" srcOrd="0" destOrd="0" presId="urn:microsoft.com/office/officeart/2005/8/layout/vList2"/>
    <dgm:cxn modelId="{9E3CE435-D8B4-432D-9AB4-315396582C98}" srcId="{066986CD-0C15-4EA2-8D40-E671F856B9C8}" destId="{BE0A8234-9099-4119-987C-D524568DD7CB}" srcOrd="0" destOrd="0" parTransId="{8F1037D8-E793-42ED-842C-A6858D994C72}" sibTransId="{9EF6383A-30FE-4EFF-81FD-2727F4FB7322}"/>
    <dgm:cxn modelId="{E9D0555C-8D63-4B21-9D67-6B625D593287}" srcId="{066986CD-0C15-4EA2-8D40-E671F856B9C8}" destId="{FE85B563-F3CE-4ADF-AB1E-005EA25498C1}" srcOrd="1" destOrd="0" parTransId="{D97E9661-D128-4758-875B-F5C3C41553CB}" sibTransId="{CBD39AC9-B46E-43D5-9D45-D816A6E86CA7}"/>
    <dgm:cxn modelId="{7CBF3462-8627-4D77-830E-C22A6965F90F}" type="presOf" srcId="{0A684A53-1AEB-45AD-859E-2C4C336DEDCE}" destId="{E1BEDF37-D4C2-4D66-B2A8-A911F7AFA567}" srcOrd="0" destOrd="0" presId="urn:microsoft.com/office/officeart/2005/8/layout/vList2"/>
    <dgm:cxn modelId="{DC8FFF4D-206B-441A-A299-A01761B5418E}" type="presOf" srcId="{066986CD-0C15-4EA2-8D40-E671F856B9C8}" destId="{1D0717F2-90A7-4CDB-B4C8-663F6D25FD5E}" srcOrd="0" destOrd="0" presId="urn:microsoft.com/office/officeart/2005/8/layout/vList2"/>
    <dgm:cxn modelId="{A4AFD685-BC67-47E1-AE35-C72DA8436182}" srcId="{FE85B563-F3CE-4ADF-AB1E-005EA25498C1}" destId="{0A684A53-1AEB-45AD-859E-2C4C336DEDCE}" srcOrd="0" destOrd="0" parTransId="{54289B04-AB9D-4A59-9997-9EA2D62ADEE3}" sibTransId="{3531E3CC-B34F-4B3B-B671-0B90EE089F2A}"/>
    <dgm:cxn modelId="{E987CDA9-0B76-49DA-B92B-81F83A269ADB}" type="presOf" srcId="{FE85B563-F3CE-4ADF-AB1E-005EA25498C1}" destId="{7DBA5CDE-C1CF-40D1-8A27-78D331F469D6}" srcOrd="0" destOrd="0" presId="urn:microsoft.com/office/officeart/2005/8/layout/vList2"/>
    <dgm:cxn modelId="{D682D7B0-1A73-47F6-9ABA-E7CA559E8BA3}" type="presOf" srcId="{311FB444-8EE1-43AD-81BE-9E7DB92E2387}" destId="{21C8AB52-9488-40CC-9C77-8985702FBCD8}" srcOrd="0" destOrd="0" presId="urn:microsoft.com/office/officeart/2005/8/layout/vList2"/>
    <dgm:cxn modelId="{327674C8-722F-4F59-9FF5-6E68394DD425}" type="presOf" srcId="{80CC9D60-5332-445A-8754-8CCD91F78B13}" destId="{0915D6AC-D0F6-494B-92B9-BE68764F50B0}" srcOrd="0" destOrd="0" presId="urn:microsoft.com/office/officeart/2005/8/layout/vList2"/>
    <dgm:cxn modelId="{3A88ECE9-1DE6-42D7-8694-7F1BA212047D}" srcId="{066986CD-0C15-4EA2-8D40-E671F856B9C8}" destId="{CE8950F1-299F-42AC-978A-53CC478477F3}" srcOrd="2" destOrd="0" parTransId="{F6E5DA74-6C1F-4823-870A-5B392BBA5363}" sibTransId="{0E167B7A-D679-4A45-A577-25072FD210AA}"/>
    <dgm:cxn modelId="{930F5535-6929-44B7-84F1-1EAF3035268F}" type="presParOf" srcId="{1D0717F2-90A7-4CDB-B4C8-663F6D25FD5E}" destId="{B7681B5B-D757-4B61-BEA2-40138AE297CA}" srcOrd="0" destOrd="0" presId="urn:microsoft.com/office/officeart/2005/8/layout/vList2"/>
    <dgm:cxn modelId="{486EDABE-BCFC-417A-AA70-82D709BE0763}" type="presParOf" srcId="{1D0717F2-90A7-4CDB-B4C8-663F6D25FD5E}" destId="{0915D6AC-D0F6-494B-92B9-BE68764F50B0}" srcOrd="1" destOrd="0" presId="urn:microsoft.com/office/officeart/2005/8/layout/vList2"/>
    <dgm:cxn modelId="{D6F3650F-C69F-4717-BD5E-2C85A6EF7600}" type="presParOf" srcId="{1D0717F2-90A7-4CDB-B4C8-663F6D25FD5E}" destId="{7DBA5CDE-C1CF-40D1-8A27-78D331F469D6}" srcOrd="2" destOrd="0" presId="urn:microsoft.com/office/officeart/2005/8/layout/vList2"/>
    <dgm:cxn modelId="{6A0CFD37-A93E-4B71-BA60-898F2C88027E}" type="presParOf" srcId="{1D0717F2-90A7-4CDB-B4C8-663F6D25FD5E}" destId="{E1BEDF37-D4C2-4D66-B2A8-A911F7AFA567}" srcOrd="3" destOrd="0" presId="urn:microsoft.com/office/officeart/2005/8/layout/vList2"/>
    <dgm:cxn modelId="{D33A6A13-C696-4F9C-ADB6-6369F235A6E2}" type="presParOf" srcId="{1D0717F2-90A7-4CDB-B4C8-663F6D25FD5E}" destId="{6939B344-AE40-4D27-931D-38424095AA9D}" srcOrd="4" destOrd="0" presId="urn:microsoft.com/office/officeart/2005/8/layout/vList2"/>
    <dgm:cxn modelId="{1433CD30-78A5-4F59-8D23-E2AF0426B14D}" type="presParOf" srcId="{1D0717F2-90A7-4CDB-B4C8-663F6D25FD5E}" destId="{21C8AB52-9488-40CC-9C77-8985702FBCD8}" srcOrd="5" destOrd="0" presId="urn:microsoft.com/office/officeart/2005/8/layout/vList2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81B5B-D757-4B61-BEA2-40138AE297CA}">
      <dsp:nvSpPr>
        <dsp:cNvPr id="0" name=""/>
        <dsp:cNvSpPr/>
      </dsp:nvSpPr>
      <dsp:spPr>
        <a:xfrm>
          <a:off x="0" y="89806"/>
          <a:ext cx="7574279" cy="9629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rPr>
            <a:t>指控并证实犯罪</a:t>
          </a:r>
        </a:p>
      </dsp:txBody>
      <dsp:txXfrm>
        <a:off x="47008" y="136814"/>
        <a:ext cx="7480263" cy="868948"/>
      </dsp:txXfrm>
    </dsp:sp>
    <dsp:sp modelId="{0915D6AC-D0F6-494B-92B9-BE68764F50B0}">
      <dsp:nvSpPr>
        <dsp:cNvPr id="0" name=""/>
        <dsp:cNvSpPr/>
      </dsp:nvSpPr>
      <dsp:spPr>
        <a:xfrm>
          <a:off x="0" y="1052771"/>
          <a:ext cx="7574279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483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27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rPr>
            <a:t>目的</a:t>
          </a:r>
        </a:p>
      </dsp:txBody>
      <dsp:txXfrm>
        <a:off x="0" y="1052771"/>
        <a:ext cx="7574279" cy="579600"/>
      </dsp:txXfrm>
    </dsp:sp>
    <dsp:sp modelId="{7DBA5CDE-C1CF-40D1-8A27-78D331F469D6}">
      <dsp:nvSpPr>
        <dsp:cNvPr id="0" name=""/>
        <dsp:cNvSpPr/>
      </dsp:nvSpPr>
      <dsp:spPr>
        <a:xfrm>
          <a:off x="0" y="1632371"/>
          <a:ext cx="7574279" cy="9629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cs"/>
            </a:rPr>
            <a:t>侦查机关、公诉机关、自诉人（被害人）</a:t>
          </a:r>
        </a:p>
      </dsp:txBody>
      <dsp:txXfrm>
        <a:off x="47008" y="1679379"/>
        <a:ext cx="7480263" cy="868948"/>
      </dsp:txXfrm>
    </dsp:sp>
    <dsp:sp modelId="{E1BEDF37-D4C2-4D66-B2A8-A911F7AFA567}">
      <dsp:nvSpPr>
        <dsp:cNvPr id="0" name=""/>
        <dsp:cNvSpPr/>
      </dsp:nvSpPr>
      <dsp:spPr>
        <a:xfrm>
          <a:off x="0" y="2595336"/>
          <a:ext cx="7574279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483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27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rPr>
            <a:t>主体</a:t>
          </a:r>
        </a:p>
      </dsp:txBody>
      <dsp:txXfrm>
        <a:off x="0" y="2595336"/>
        <a:ext cx="7574279" cy="579600"/>
      </dsp:txXfrm>
    </dsp:sp>
    <dsp:sp modelId="{6939B344-AE40-4D27-931D-38424095AA9D}">
      <dsp:nvSpPr>
        <dsp:cNvPr id="0" name=""/>
        <dsp:cNvSpPr/>
      </dsp:nvSpPr>
      <dsp:spPr>
        <a:xfrm>
          <a:off x="0" y="3174936"/>
          <a:ext cx="7574279" cy="9629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5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rPr>
            <a:t>私诉主义、公诉垄断主义、折中主义</a:t>
          </a:r>
        </a:p>
      </dsp:txBody>
      <dsp:txXfrm>
        <a:off x="47008" y="3221944"/>
        <a:ext cx="7480263" cy="868948"/>
      </dsp:txXfrm>
    </dsp:sp>
    <dsp:sp modelId="{21C8AB52-9488-40CC-9C77-8985702FBCD8}">
      <dsp:nvSpPr>
        <dsp:cNvPr id="0" name=""/>
        <dsp:cNvSpPr/>
      </dsp:nvSpPr>
      <dsp:spPr>
        <a:xfrm>
          <a:off x="0" y="4137901"/>
          <a:ext cx="7574279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483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27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rPr>
            <a:t>方式</a:t>
          </a:r>
        </a:p>
      </dsp:txBody>
      <dsp:txXfrm>
        <a:off x="0" y="4137901"/>
        <a:ext cx="7574279" cy="579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81B5B-D757-4B61-BEA2-40138AE297CA}">
      <dsp:nvSpPr>
        <dsp:cNvPr id="0" name=""/>
        <dsp:cNvSpPr/>
      </dsp:nvSpPr>
      <dsp:spPr>
        <a:xfrm>
          <a:off x="0" y="16786"/>
          <a:ext cx="7574279" cy="9950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rPr>
            <a:t>反驳指控、申辩、争取罪轻或无罪</a:t>
          </a:r>
        </a:p>
      </dsp:txBody>
      <dsp:txXfrm>
        <a:off x="48576" y="65362"/>
        <a:ext cx="7477127" cy="897933"/>
      </dsp:txXfrm>
    </dsp:sp>
    <dsp:sp modelId="{0915D6AC-D0F6-494B-92B9-BE68764F50B0}">
      <dsp:nvSpPr>
        <dsp:cNvPr id="0" name=""/>
        <dsp:cNvSpPr/>
      </dsp:nvSpPr>
      <dsp:spPr>
        <a:xfrm>
          <a:off x="0" y="1011871"/>
          <a:ext cx="7574279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483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28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rPr>
            <a:t>目的</a:t>
          </a:r>
        </a:p>
      </dsp:txBody>
      <dsp:txXfrm>
        <a:off x="0" y="1011871"/>
        <a:ext cx="7574279" cy="596160"/>
      </dsp:txXfrm>
    </dsp:sp>
    <dsp:sp modelId="{7DBA5CDE-C1CF-40D1-8A27-78D331F469D6}">
      <dsp:nvSpPr>
        <dsp:cNvPr id="0" name=""/>
        <dsp:cNvSpPr/>
      </dsp:nvSpPr>
      <dsp:spPr>
        <a:xfrm>
          <a:off x="0" y="1608031"/>
          <a:ext cx="7574279" cy="9950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cs"/>
            </a:rPr>
            <a:t>犯罪嫌疑人、被告人、辩护人</a:t>
          </a:r>
        </a:p>
      </dsp:txBody>
      <dsp:txXfrm>
        <a:off x="48576" y="1656607"/>
        <a:ext cx="7477127" cy="897933"/>
      </dsp:txXfrm>
    </dsp:sp>
    <dsp:sp modelId="{E1BEDF37-D4C2-4D66-B2A8-A911F7AFA567}">
      <dsp:nvSpPr>
        <dsp:cNvPr id="0" name=""/>
        <dsp:cNvSpPr/>
      </dsp:nvSpPr>
      <dsp:spPr>
        <a:xfrm>
          <a:off x="0" y="2603116"/>
          <a:ext cx="7574279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483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28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rPr>
            <a:t>主体</a:t>
          </a:r>
        </a:p>
      </dsp:txBody>
      <dsp:txXfrm>
        <a:off x="0" y="2603116"/>
        <a:ext cx="7574279" cy="596160"/>
      </dsp:txXfrm>
    </dsp:sp>
    <dsp:sp modelId="{6939B344-AE40-4D27-931D-38424095AA9D}">
      <dsp:nvSpPr>
        <dsp:cNvPr id="0" name=""/>
        <dsp:cNvSpPr/>
      </dsp:nvSpPr>
      <dsp:spPr>
        <a:xfrm>
          <a:off x="0" y="3199276"/>
          <a:ext cx="7574279" cy="9950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rPr>
            <a:t>自我辩护、委托辩护、强制辩护</a:t>
          </a:r>
        </a:p>
      </dsp:txBody>
      <dsp:txXfrm>
        <a:off x="48576" y="3247852"/>
        <a:ext cx="7477127" cy="897933"/>
      </dsp:txXfrm>
    </dsp:sp>
    <dsp:sp modelId="{21C8AB52-9488-40CC-9C77-8985702FBCD8}">
      <dsp:nvSpPr>
        <dsp:cNvPr id="0" name=""/>
        <dsp:cNvSpPr/>
      </dsp:nvSpPr>
      <dsp:spPr>
        <a:xfrm>
          <a:off x="0" y="4194361"/>
          <a:ext cx="7574279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483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28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rPr>
            <a:t>方式</a:t>
          </a:r>
        </a:p>
      </dsp:txBody>
      <dsp:txXfrm>
        <a:off x="0" y="4194361"/>
        <a:ext cx="7574279" cy="596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81B5B-D757-4B61-BEA2-40138AE297CA}">
      <dsp:nvSpPr>
        <dsp:cNvPr id="0" name=""/>
        <dsp:cNvSpPr/>
      </dsp:nvSpPr>
      <dsp:spPr>
        <a:xfrm>
          <a:off x="0" y="16786"/>
          <a:ext cx="7574279" cy="99508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rPr>
            <a:t>认定事实、适用法律</a:t>
          </a:r>
        </a:p>
      </dsp:txBody>
      <dsp:txXfrm>
        <a:off x="48576" y="65362"/>
        <a:ext cx="7477127" cy="897933"/>
      </dsp:txXfrm>
    </dsp:sp>
    <dsp:sp modelId="{0915D6AC-D0F6-494B-92B9-BE68764F50B0}">
      <dsp:nvSpPr>
        <dsp:cNvPr id="0" name=""/>
        <dsp:cNvSpPr/>
      </dsp:nvSpPr>
      <dsp:spPr>
        <a:xfrm>
          <a:off x="0" y="1011871"/>
          <a:ext cx="7574279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483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28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rPr>
            <a:t>目的</a:t>
          </a:r>
        </a:p>
      </dsp:txBody>
      <dsp:txXfrm>
        <a:off x="0" y="1011871"/>
        <a:ext cx="7574279" cy="596160"/>
      </dsp:txXfrm>
    </dsp:sp>
    <dsp:sp modelId="{7DBA5CDE-C1CF-40D1-8A27-78D331F469D6}">
      <dsp:nvSpPr>
        <dsp:cNvPr id="0" name=""/>
        <dsp:cNvSpPr/>
      </dsp:nvSpPr>
      <dsp:spPr>
        <a:xfrm>
          <a:off x="0" y="1608031"/>
          <a:ext cx="7574279" cy="99508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cs"/>
            </a:rPr>
            <a:t>法院</a:t>
          </a:r>
        </a:p>
      </dsp:txBody>
      <dsp:txXfrm>
        <a:off x="48576" y="1656607"/>
        <a:ext cx="7477127" cy="897933"/>
      </dsp:txXfrm>
    </dsp:sp>
    <dsp:sp modelId="{E1BEDF37-D4C2-4D66-B2A8-A911F7AFA567}">
      <dsp:nvSpPr>
        <dsp:cNvPr id="0" name=""/>
        <dsp:cNvSpPr/>
      </dsp:nvSpPr>
      <dsp:spPr>
        <a:xfrm>
          <a:off x="0" y="2603116"/>
          <a:ext cx="7574279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483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28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rPr>
            <a:t>主体</a:t>
          </a:r>
        </a:p>
      </dsp:txBody>
      <dsp:txXfrm>
        <a:off x="0" y="2603116"/>
        <a:ext cx="7574279" cy="596160"/>
      </dsp:txXfrm>
    </dsp:sp>
    <dsp:sp modelId="{6939B344-AE40-4D27-931D-38424095AA9D}">
      <dsp:nvSpPr>
        <dsp:cNvPr id="0" name=""/>
        <dsp:cNvSpPr/>
      </dsp:nvSpPr>
      <dsp:spPr>
        <a:xfrm>
          <a:off x="0" y="3199276"/>
          <a:ext cx="7574279" cy="99508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rPr>
            <a:t>职业法官垄断、陪审制、参审制</a:t>
          </a:r>
        </a:p>
      </dsp:txBody>
      <dsp:txXfrm>
        <a:off x="48576" y="3247852"/>
        <a:ext cx="7477127" cy="897933"/>
      </dsp:txXfrm>
    </dsp:sp>
    <dsp:sp modelId="{21C8AB52-9488-40CC-9C77-8985702FBCD8}">
      <dsp:nvSpPr>
        <dsp:cNvPr id="0" name=""/>
        <dsp:cNvSpPr/>
      </dsp:nvSpPr>
      <dsp:spPr>
        <a:xfrm>
          <a:off x="0" y="4194361"/>
          <a:ext cx="7574279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483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28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rPr>
            <a:t>方式</a:t>
          </a:r>
        </a:p>
      </dsp:txBody>
      <dsp:txXfrm>
        <a:off x="0" y="4194361"/>
        <a:ext cx="7574279" cy="596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4D8E8-659C-4D17-BF36-ECA8E0212C51}" type="datetimeFigureOut">
              <a:rPr lang="zh-CN" altLang="en-US" smtClean="0"/>
              <a:t>2025/11/9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6FA67-8BF6-4CE1-B8C1-5FE0E54EC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700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特殊主体：单位</a:t>
            </a:r>
            <a:endParaRPr lang="zh-CN" altLang="zh-CN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单位犯罪的出现时</a:t>
            </a:r>
            <a:r>
              <a:rPr lang="en-US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1997</a:t>
            </a:r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年刑法规定的，</a:t>
            </a:r>
            <a:r>
              <a:rPr lang="en-US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1996</a:t>
            </a:r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年修改的刑事诉讼法并没有单位犯罪的内容。</a:t>
            </a:r>
            <a:r>
              <a:rPr lang="en-US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2012</a:t>
            </a:r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年修改刑事诉讼法依然没有规定单位犯罪，而是交给了司法解释。</a:t>
            </a:r>
            <a:endParaRPr lang="zh-CN" altLang="zh-CN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单位犯罪主体的特点：是责任主体，只以金钱承担刑事责任。只有诉讼权利能力，没有诉讼行为能力。</a:t>
            </a:r>
            <a:endParaRPr lang="zh-CN" altLang="zh-CN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单位犯罪主体的诉讼代表人</a:t>
            </a:r>
            <a:endParaRPr lang="zh-CN" altLang="zh-CN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第一顺位：单位法定代表人或主要负责人</a:t>
            </a:r>
            <a:endParaRPr lang="zh-CN" altLang="zh-CN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第二顺位：第一顺位是直接责任人或客观原因无法出庭：单位委托的其他负责人或者职工</a:t>
            </a:r>
            <a:endParaRPr lang="zh-CN" altLang="zh-CN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4"/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例外：其他直接责任人或证人除外</a:t>
            </a:r>
            <a:endParaRPr lang="zh-CN" altLang="zh-CN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第三顺位：人民检察院指定</a:t>
            </a:r>
            <a:endParaRPr lang="zh-CN" altLang="zh-CN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32342-5C15-409F-B8EB-8D7BEB3DB9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218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68B43-2204-33AE-A1B7-92170D682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DA477AC-0A3B-101C-6058-332DE3A9AD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1AF1920-7D62-E385-C54D-B7000B5988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诉讼客体</a:t>
            </a:r>
            <a:endParaRPr lang="zh-CN" altLang="zh-CN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诉讼客体内容：</a:t>
            </a:r>
            <a:endParaRPr lang="zh-CN" altLang="zh-CN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案件事实和刑事责任</a:t>
            </a:r>
            <a:endParaRPr lang="zh-CN" altLang="zh-CN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诉讼客体的作用：</a:t>
            </a:r>
            <a:endParaRPr lang="zh-CN" altLang="zh-CN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案件管辖的根据。（职能管辖和地域管辖）</a:t>
            </a:r>
            <a:endParaRPr lang="zh-CN" altLang="zh-CN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判断一事不再理的根据。（禁止双重危险）</a:t>
            </a:r>
            <a:endParaRPr lang="zh-CN" altLang="zh-CN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界定法院既判力的范围。</a:t>
            </a:r>
            <a:endParaRPr lang="zh-CN" altLang="zh-CN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在某些国家（比如美国）构成诉因的根据。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9ADA9A3-D459-9EDF-4BE4-E7B027BF1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32342-5C15-409F-B8EB-8D7BEB3DB9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594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刑事诉讼职能</a:t>
            </a:r>
            <a:endParaRPr lang="zh-CN" altLang="zh-CN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国家专门机关和诉讼参与人（当事人？）在刑事诉讼中所承担的职责和所发挥的作用。</a:t>
            </a:r>
            <a:endParaRPr lang="zh-CN" altLang="zh-CN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三大基本职能：</a:t>
            </a:r>
            <a:endParaRPr lang="zh-CN" altLang="zh-CN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控诉；辩护；审判。【以下画三角形】</a:t>
            </a:r>
            <a:endParaRPr lang="zh-CN" altLang="zh-CN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控诉职能：</a:t>
            </a:r>
            <a:endParaRPr lang="zh-CN" altLang="zh-CN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行使目的：揭露、证实并惩罚犯罪。</a:t>
            </a:r>
            <a:endParaRPr lang="zh-CN" altLang="zh-CN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行使主体：侦查机关、公诉机关、自诉人。</a:t>
            </a:r>
            <a:endParaRPr lang="zh-CN" altLang="zh-CN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行使方法：</a:t>
            </a:r>
            <a:endParaRPr lang="zh-CN" altLang="zh-CN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4"/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私诉主义：传统英美国家为代表。（逐渐没落）</a:t>
            </a:r>
            <a:endParaRPr lang="zh-CN" altLang="zh-CN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4"/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起诉垄断主义：德国大陆法系为代表。</a:t>
            </a:r>
            <a:endParaRPr lang="zh-CN" altLang="zh-CN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4"/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折衷主义：我国就是折衷主义。公诉为主，自诉为辅。</a:t>
            </a:r>
            <a:endParaRPr lang="zh-CN" altLang="zh-CN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辩护职能：</a:t>
            </a:r>
            <a:endParaRPr lang="zh-CN" altLang="zh-CN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目的：针对指控，提出反驳、申辩，为犯罪嫌疑人、被告人获得无罪、罪轻的结果。</a:t>
            </a:r>
            <a:endParaRPr lang="zh-CN" altLang="zh-CN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主体：犯罪嫌疑人、被告人、辩护人。</a:t>
            </a:r>
            <a:endParaRPr lang="zh-CN" altLang="zh-CN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审判职能：</a:t>
            </a:r>
            <a:endParaRPr lang="zh-CN" altLang="zh-CN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法院根据控辩双方提出的证据、辩护理由对案件事实和刑事责任作出裁判的职能。</a:t>
            </a:r>
            <a:endParaRPr lang="zh-CN" altLang="zh-CN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三大职能的关系决定了一个国家的诉讼结构和模式。</a:t>
            </a:r>
            <a:endParaRPr lang="zh-CN" altLang="zh-CN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32342-5C15-409F-B8EB-8D7BEB3DB9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049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刑事诉讼的结构：</a:t>
            </a:r>
            <a:endParaRPr lang="zh-CN" altLang="zh-CN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现代基本诉讼结构</a:t>
            </a:r>
            <a:endParaRPr lang="zh-CN" altLang="zh-CN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大三角结构（英美法系）</a:t>
            </a:r>
            <a:endParaRPr lang="zh-CN" altLang="zh-CN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小三角结构（职权主义结构）</a:t>
            </a:r>
            <a:endParaRPr lang="zh-CN" altLang="zh-CN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流水线结构（我国）</a:t>
            </a:r>
            <a:endParaRPr lang="zh-CN" altLang="zh-CN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32342-5C15-409F-B8EB-8D7BEB3DB9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340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职权主义诉讼模式</a:t>
            </a:r>
            <a:endParaRPr lang="zh-CN" altLang="zh-CN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强调国家干预和司法机关的主导地位；</a:t>
            </a:r>
            <a:endParaRPr lang="zh-CN" altLang="zh-CN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侦查行为不公开，且自由度强；</a:t>
            </a:r>
            <a:endParaRPr lang="zh-CN" altLang="zh-CN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起诉阶段，检察官将案卷、证据、起诉状一并移送。</a:t>
            </a:r>
            <a:endParaRPr lang="zh-CN" altLang="zh-CN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审判阶段，法官居于主导地位，对案件事实负有责任并可主动收集证据。</a:t>
            </a:r>
            <a:endParaRPr lang="zh-CN" altLang="zh-CN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当事人主义诉讼模式</a:t>
            </a:r>
            <a:endParaRPr lang="zh-CN" altLang="zh-CN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控辩双方地位平等，均有权独立收集证据</a:t>
            </a:r>
            <a:endParaRPr lang="zh-CN" altLang="zh-CN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起诉时奉行“诉状一本主义”；</a:t>
            </a:r>
            <a:endParaRPr lang="zh-CN" altLang="zh-CN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审判阶段法官活动被动消极，处于主持者地位而不是审问者地位；</a:t>
            </a:r>
            <a:endParaRPr lang="zh-CN" altLang="zh-CN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混合式诉讼模式</a:t>
            </a:r>
            <a:endParaRPr lang="zh-CN" altLang="zh-CN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该模式保留了法官依职权主动调查收集证据的权力，注重发挥法官在调查案件事实方面的能动性，表现了对职权主义诉讼模式优势的坚守，同时大力借鉴当事人主义诉讼的因素，在诉讼中注重发挥控辩双方的积极性，注重控辩双方的平等对抗。</a:t>
            </a:r>
            <a:endParaRPr lang="zh-CN" altLang="zh-CN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我国流水线结构的特点：</a:t>
            </a:r>
            <a:endParaRPr lang="zh-CN" altLang="zh-CN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基本类似于职权主义。但缺少司法权制约。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32342-5C15-409F-B8EB-8D7BEB3DB9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82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1F6AAF-E107-4802-9792-52A6F63C7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00274FC-D8BF-40B1-AEA2-060DB67F1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E2FD07-1B04-463D-9E45-898B511CE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871B-06DD-489D-9243-95FB2E2649CB}" type="datetimeFigureOut">
              <a:rPr lang="zh-CN" altLang="en-US" smtClean="0"/>
              <a:t>2025/11/9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4271AC-600D-4930-B76C-A76754A8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5C414D-5A97-4B6B-9DE9-D42D159A8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4ABD-F77F-4E20-9E4C-1BCEE4DEF3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10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AFA501-9DE4-4EE3-90D4-46131B0E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D1AD544-53EA-4B01-8782-2E9D7048B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5BC985-7811-4CF0-9FC7-1915DB71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871B-06DD-489D-9243-95FB2E2649CB}" type="datetimeFigureOut">
              <a:rPr lang="zh-CN" altLang="en-US" smtClean="0"/>
              <a:t>2025/11/9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8E3BA5-BC7A-45E8-AA0D-A3A2D3666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5E040B-7919-478E-BE97-064A4AFF1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4ABD-F77F-4E20-9E4C-1BCEE4DEF3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378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EEF0997-F86F-4F32-A57E-FF93B757A2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F9EE22-9027-4BF8-BA0B-708A8CF13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A13289-7A74-4322-B55F-2F3B9AF0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871B-06DD-489D-9243-95FB2E2649CB}" type="datetimeFigureOut">
              <a:rPr lang="zh-CN" altLang="en-US" smtClean="0"/>
              <a:t>2025/11/9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D6DA61-F71D-4622-A033-7A346D291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02E796-AD3A-42A8-A3FE-7CD2DD45B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4ABD-F77F-4E20-9E4C-1BCEE4DEF3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877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839615"/>
      </p:ext>
    </p:extLst>
  </p:cSld>
  <p:clrMapOvr>
    <a:masterClrMapping/>
  </p:clrMapOvr>
  <p:transition spd="slow" advTm="3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9605904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0E21F7-0729-425E-B724-0FC35C312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74A174-DF93-46C3-AD4D-3231B709A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771F99-8DF6-4753-A2B7-261FC3738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871B-06DD-489D-9243-95FB2E2649CB}" type="datetimeFigureOut">
              <a:rPr lang="zh-CN" altLang="en-US" smtClean="0"/>
              <a:t>2025/11/9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034E12-1257-49D7-9BB3-34DCA2D4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FC361F-D7B9-4FD8-9C97-55C79E506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4ABD-F77F-4E20-9E4C-1BCEE4DEF3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527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AE7D1F-4F07-41CD-8D2F-00B71EBDA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CFB79E-3487-43A4-8A5C-EF64EEB21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13CE8F-686E-493F-9B70-8683B5491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871B-06DD-489D-9243-95FB2E2649CB}" type="datetimeFigureOut">
              <a:rPr lang="zh-CN" altLang="en-US" smtClean="0"/>
              <a:t>2025/11/9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C7FD98-FCA9-46DD-9422-8F6D7F58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5FE6D6-B5C9-4612-A3E8-94894D052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4ABD-F77F-4E20-9E4C-1BCEE4DEF3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885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CC0E9C-28B0-4186-A607-0EFD6633C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102FC1-12EE-4548-8835-A8881C3F0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2587D72-2011-4E6B-BD20-CFD16D5D1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A701ECD-B64E-428C-AD27-A7E387F55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871B-06DD-489D-9243-95FB2E2649CB}" type="datetimeFigureOut">
              <a:rPr lang="zh-CN" altLang="en-US" smtClean="0"/>
              <a:t>2025/11/9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77829-69C4-4F11-BF91-69FAF627D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DA1429-89CC-4A1A-92B9-568253B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4ABD-F77F-4E20-9E4C-1BCEE4DEF3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11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439D-A728-4236-99F9-4FD6C17FA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351C110-4CD0-4FA3-BB4A-29B357144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BF5C4F-9C20-4FBB-8ED6-5C0E1A47F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0ECF8A4-EDFA-4749-A6F8-598F01F73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EAB3F1C-917F-4F4E-9AB1-C3BF44FE6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0F2CE3C-32CA-4CF2-A808-DC29B857C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871B-06DD-489D-9243-95FB2E2649CB}" type="datetimeFigureOut">
              <a:rPr lang="zh-CN" altLang="en-US" smtClean="0"/>
              <a:t>2025/11/9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B69526E-7F28-4CFF-998D-17B892736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8FEF6C8-311B-4E7D-8B96-6F1A9554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4ABD-F77F-4E20-9E4C-1BCEE4DEF3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83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4D0291-807E-41DB-9A86-D20F31D6A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CAD0526-54DB-4214-A02B-B671401DC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871B-06DD-489D-9243-95FB2E2649CB}" type="datetimeFigureOut">
              <a:rPr lang="zh-CN" altLang="en-US" smtClean="0"/>
              <a:t>2025/11/9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E4D3836-ECC8-4D82-83DD-529A5F77D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123B83F-09EC-4039-B23C-5B60E7A9F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4ABD-F77F-4E20-9E4C-1BCEE4DEF3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30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4EB551E-06F7-48FD-905B-A1B9EEB02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871B-06DD-489D-9243-95FB2E2649CB}" type="datetimeFigureOut">
              <a:rPr lang="zh-CN" altLang="en-US" smtClean="0"/>
              <a:t>2025/11/9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40DE300-A0FC-4579-8B9D-8CDA42DDE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BA1225-E549-40E6-A950-07A37AA8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4ABD-F77F-4E20-9E4C-1BCEE4DEF3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15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9E9128-E5CE-4B6A-8BB7-F404F8732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565AE6-3619-4504-8895-7CA17144D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7A0EB11-6163-460C-A027-9F8F3D189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0063AEF-305D-494A-8903-C1F74080A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871B-06DD-489D-9243-95FB2E2649CB}" type="datetimeFigureOut">
              <a:rPr lang="zh-CN" altLang="en-US" smtClean="0"/>
              <a:t>2025/11/9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CF7007-AEA7-4F4F-B983-E4F44FF34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58E77D-C6AA-4084-B597-EF2776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4ABD-F77F-4E20-9E4C-1BCEE4DEF3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51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2E74A9-84BD-425F-81F3-8733F898E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3B479B9-88FC-4D3A-9D08-DCF70512C2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52D13B-5589-4E39-B00E-74DA16E78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70C599-0F1F-4863-9B74-7DD1A657B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871B-06DD-489D-9243-95FB2E2649CB}" type="datetimeFigureOut">
              <a:rPr lang="zh-CN" altLang="en-US" smtClean="0"/>
              <a:t>2025/11/9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A4A982-F0A7-4B49-A0FF-D637A069B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DE9F0E-EB6C-41F6-A756-E55E1270F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4ABD-F77F-4E20-9E4C-1BCEE4DEF3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942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0038842-5465-4247-8A52-07077CD18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4E88DBC-9B2D-4F8B-A850-964E5793A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726381-62EE-40A3-A630-B507FAAF5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B871B-06DD-489D-9243-95FB2E2649CB}" type="datetimeFigureOut">
              <a:rPr lang="zh-CN" altLang="en-US" smtClean="0"/>
              <a:t>2025/11/9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9A43F5-CF91-44EF-B1C4-DEACDF68A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B9ACA4-7D7E-4612-835A-FFF08E0949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14ABD-F77F-4E20-9E4C-1BCEE4DEF3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20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slide" Target="slide3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sv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5D52B96-4BBB-C96B-BCC6-DDDE9FEA20A9}"/>
              </a:ext>
            </a:extLst>
          </p:cNvPr>
          <p:cNvSpPr/>
          <p:nvPr/>
        </p:nvSpPr>
        <p:spPr>
          <a:xfrm>
            <a:off x="1306296" y="1854810"/>
            <a:ext cx="2011681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权力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262B5C7-2899-4B20-E130-8D8BB8D023AF}"/>
              </a:ext>
            </a:extLst>
          </p:cNvPr>
          <p:cNvSpPr/>
          <p:nvPr/>
        </p:nvSpPr>
        <p:spPr>
          <a:xfrm>
            <a:off x="1306296" y="4623758"/>
            <a:ext cx="2011681" cy="400110"/>
          </a:xfrm>
          <a:prstGeom prst="rect">
            <a:avLst/>
          </a:prstGeom>
          <a:solidFill>
            <a:srgbClr val="344E6D"/>
          </a:solidFill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知情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1AB37F2-7CEC-25E3-B24C-9E299466E6C8}"/>
              </a:ext>
            </a:extLst>
          </p:cNvPr>
          <p:cNvSpPr/>
          <p:nvPr/>
        </p:nvSpPr>
        <p:spPr>
          <a:xfrm>
            <a:off x="1306296" y="3228945"/>
            <a:ext cx="2011681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涉事</a:t>
            </a:r>
          </a:p>
        </p:txBody>
      </p:sp>
      <p:sp>
        <p:nvSpPr>
          <p:cNvPr id="5" name="Rounded Rectangle 23">
            <a:extLst>
              <a:ext uri="{FF2B5EF4-FFF2-40B4-BE49-F238E27FC236}">
                <a16:creationId xmlns:a16="http://schemas.microsoft.com/office/drawing/2014/main" id="{33774EC7-A0FB-4E0D-E81D-7ABB08DDA16A}"/>
              </a:ext>
            </a:extLst>
          </p:cNvPr>
          <p:cNvSpPr/>
          <p:nvPr/>
        </p:nvSpPr>
        <p:spPr>
          <a:xfrm>
            <a:off x="926272" y="491779"/>
            <a:ext cx="2316300" cy="40011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刑事诉讼主体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E7F060-B401-CEC9-455C-EB7F9740CE27}"/>
              </a:ext>
            </a:extLst>
          </p:cNvPr>
          <p:cNvSpPr/>
          <p:nvPr/>
        </p:nvSpPr>
        <p:spPr>
          <a:xfrm>
            <a:off x="1306295" y="6018571"/>
            <a:ext cx="2011681" cy="40011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辅助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F6A273B-63C7-882B-5363-1B61560359CE}"/>
              </a:ext>
            </a:extLst>
          </p:cNvPr>
          <p:cNvSpPr/>
          <p:nvPr/>
        </p:nvSpPr>
        <p:spPr>
          <a:xfrm>
            <a:off x="4969992" y="1002420"/>
            <a:ext cx="4420896" cy="132343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公安机关</a:t>
            </a:r>
            <a:endParaRPr kumimoji="0" lang="en-US" altLang="zh-CN" sz="2000" b="0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汉仪书魂体简" panose="02010600000101010101" pitchFamily="2" charset="-122"/>
              <a:ea typeface="汉仪书魂体简" panose="0201060000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检察机关</a:t>
            </a:r>
            <a:endParaRPr kumimoji="0" lang="en-US" altLang="zh-CN" sz="2000" b="0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汉仪书魂体简" panose="02010600000101010101" pitchFamily="2" charset="-122"/>
              <a:ea typeface="汉仪书魂体简" panose="0201060000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法院</a:t>
            </a:r>
            <a:endParaRPr kumimoji="0" lang="en-US" altLang="zh-CN" sz="2000" b="0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汉仪书魂体简" panose="02010600000101010101" pitchFamily="2" charset="-122"/>
              <a:ea typeface="汉仪书魂体简" panose="0201060000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监狱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0278B53-8ACF-A37B-138F-37305850EF5A}"/>
              </a:ext>
            </a:extLst>
          </p:cNvPr>
          <p:cNvCxnSpPr>
            <a:cxnSpLocks/>
          </p:cNvCxnSpPr>
          <p:nvPr/>
        </p:nvCxnSpPr>
        <p:spPr>
          <a:xfrm flipV="1">
            <a:off x="3317977" y="1700716"/>
            <a:ext cx="1652015" cy="3907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E4540507-8F92-1E81-B563-3298F0A1588A}"/>
              </a:ext>
            </a:extLst>
          </p:cNvPr>
          <p:cNvSpPr/>
          <p:nvPr/>
        </p:nvSpPr>
        <p:spPr>
          <a:xfrm>
            <a:off x="4969992" y="2677592"/>
            <a:ext cx="4420896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犯罪嫌疑人、被告人</a:t>
            </a:r>
            <a:endParaRPr kumimoji="0" lang="en-US" altLang="zh-CN" sz="2000" b="0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汉仪书魂体简" panose="02010600000101010101" pitchFamily="2" charset="-122"/>
              <a:ea typeface="汉仪书魂体简" panose="0201060000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被害人、自诉人</a:t>
            </a:r>
            <a:endParaRPr kumimoji="0" lang="en-US" altLang="zh-CN" sz="2000" b="0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汉仪书魂体简" panose="02010600000101010101" pitchFamily="2" charset="-122"/>
              <a:ea typeface="汉仪书魂体简" panose="0201060000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附带民事诉讼当事人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E4517453-3B22-F072-E61E-C2D889EAA46A}"/>
              </a:ext>
            </a:extLst>
          </p:cNvPr>
          <p:cNvCxnSpPr>
            <a:cxnSpLocks/>
          </p:cNvCxnSpPr>
          <p:nvPr/>
        </p:nvCxnSpPr>
        <p:spPr>
          <a:xfrm flipV="1">
            <a:off x="3317977" y="3375888"/>
            <a:ext cx="1652015" cy="896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819EA785-293E-6A5F-F862-9C173D6F384A}"/>
              </a:ext>
            </a:extLst>
          </p:cNvPr>
          <p:cNvSpPr/>
          <p:nvPr/>
        </p:nvSpPr>
        <p:spPr>
          <a:xfrm>
            <a:off x="4976088" y="4377537"/>
            <a:ext cx="4420896" cy="707886"/>
          </a:xfrm>
          <a:prstGeom prst="rect">
            <a:avLst/>
          </a:prstGeom>
          <a:solidFill>
            <a:srgbClr val="344E6D"/>
          </a:solidFill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证人（警察）</a:t>
            </a:r>
            <a:endParaRPr kumimoji="0" lang="en-US" altLang="zh-CN" sz="2000" b="0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汉仪书魂体简" panose="02010600000101010101" pitchFamily="2" charset="-122"/>
              <a:ea typeface="汉仪书魂体简" panose="0201060000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鉴定人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0468F98-13F9-7EA8-2529-C5DB2D4074C8}"/>
              </a:ext>
            </a:extLst>
          </p:cNvPr>
          <p:cNvCxnSpPr>
            <a:cxnSpLocks/>
            <a:stCxn id="3" idx="3"/>
            <a:endCxn id="17" idx="1"/>
          </p:cNvCxnSpPr>
          <p:nvPr/>
        </p:nvCxnSpPr>
        <p:spPr>
          <a:xfrm flipV="1">
            <a:off x="3317977" y="4731480"/>
            <a:ext cx="1658111" cy="923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121AECDA-B617-3C3A-E3F1-DC7C8E6A9CBF}"/>
              </a:ext>
            </a:extLst>
          </p:cNvPr>
          <p:cNvSpPr/>
          <p:nvPr/>
        </p:nvSpPr>
        <p:spPr>
          <a:xfrm>
            <a:off x="4969992" y="5518982"/>
            <a:ext cx="4521480" cy="101566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辩护人</a:t>
            </a:r>
            <a:endParaRPr kumimoji="0" lang="en-US" altLang="zh-CN" sz="2000" b="0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汉仪书魂体简" panose="02010600000101010101" pitchFamily="2" charset="-122"/>
              <a:ea typeface="汉仪书魂体简" panose="0201060000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诉讼代理人</a:t>
            </a:r>
            <a:endParaRPr kumimoji="0" lang="en-US" altLang="zh-CN" sz="2000" b="0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汉仪书魂体简" panose="02010600000101010101" pitchFamily="2" charset="-122"/>
              <a:ea typeface="汉仪书魂体简" panose="0201060000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翻译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4630D468-F50E-6E46-A008-8F67A1833DC6}"/>
              </a:ext>
            </a:extLst>
          </p:cNvPr>
          <p:cNvCxnSpPr>
            <a:cxnSpLocks/>
            <a:stCxn id="6" idx="3"/>
            <a:endCxn id="13" idx="1"/>
          </p:cNvCxnSpPr>
          <p:nvPr/>
        </p:nvCxnSpPr>
        <p:spPr>
          <a:xfrm flipV="1">
            <a:off x="3317976" y="6026814"/>
            <a:ext cx="1652016" cy="1918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右大括号 18">
            <a:extLst>
              <a:ext uri="{FF2B5EF4-FFF2-40B4-BE49-F238E27FC236}">
                <a16:creationId xmlns:a16="http://schemas.microsoft.com/office/drawing/2014/main" id="{531A2EEA-E8D5-0AD0-4150-B0A803BCFA6D}"/>
              </a:ext>
            </a:extLst>
          </p:cNvPr>
          <p:cNvSpPr/>
          <p:nvPr/>
        </p:nvSpPr>
        <p:spPr>
          <a:xfrm>
            <a:off x="9628632" y="1700716"/>
            <a:ext cx="173736" cy="176486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8F6A886-D6BB-52F5-E7D5-043C5FBA17CD}"/>
              </a:ext>
            </a:extLst>
          </p:cNvPr>
          <p:cNvSpPr/>
          <p:nvPr/>
        </p:nvSpPr>
        <p:spPr>
          <a:xfrm>
            <a:off x="9875520" y="1338764"/>
            <a:ext cx="63481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狭义诉讼主体</a:t>
            </a:r>
          </a:p>
        </p:txBody>
      </p:sp>
    </p:spTree>
    <p:extLst>
      <p:ext uri="{BB962C8B-B14F-4D97-AF65-F5344CB8AC3E}">
        <p14:creationId xmlns:p14="http://schemas.microsoft.com/office/powerpoint/2010/main" val="1424539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7" grpId="0" animBg="1"/>
      <p:bldP spid="13" grpId="0" animBg="1"/>
      <p:bldP spid="19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F2E43-E3EA-EF23-651C-518D8DC3D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DC82C87-4D46-2020-D6B7-4B3DB6A0C9C2}"/>
              </a:ext>
            </a:extLst>
          </p:cNvPr>
          <p:cNvSpPr/>
          <p:nvPr/>
        </p:nvSpPr>
        <p:spPr>
          <a:xfrm>
            <a:off x="1306296" y="1854810"/>
            <a:ext cx="2011681" cy="400110"/>
          </a:xfrm>
          <a:prstGeom prst="rect">
            <a:avLst/>
          </a:prstGeom>
          <a:solidFill>
            <a:schemeClr val="accent4">
              <a:lumMod val="75000"/>
              <a:alpha val="20000"/>
            </a:schemeClr>
          </a:solidFill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>
                    <a:alpha val="20000"/>
                  </a:prst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权力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301CC60-DC3E-2ADB-EB50-D324C4B9AFEF}"/>
              </a:ext>
            </a:extLst>
          </p:cNvPr>
          <p:cNvSpPr/>
          <p:nvPr/>
        </p:nvSpPr>
        <p:spPr>
          <a:xfrm>
            <a:off x="1306296" y="4623758"/>
            <a:ext cx="2011681" cy="400110"/>
          </a:xfrm>
          <a:prstGeom prst="rect">
            <a:avLst/>
          </a:prstGeom>
          <a:solidFill>
            <a:srgbClr val="344E6D">
              <a:alpha val="20000"/>
            </a:srgbClr>
          </a:solidFill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>
                    <a:alpha val="20000"/>
                  </a:prst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知情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F9CAB91-259E-2D88-BB25-FF5ABE361389}"/>
              </a:ext>
            </a:extLst>
          </p:cNvPr>
          <p:cNvSpPr/>
          <p:nvPr/>
        </p:nvSpPr>
        <p:spPr>
          <a:xfrm>
            <a:off x="1306296" y="3228945"/>
            <a:ext cx="2011681" cy="40011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>
                    <a:alpha val="20000"/>
                  </a:prst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涉事</a:t>
            </a:r>
          </a:p>
        </p:txBody>
      </p:sp>
      <p:sp>
        <p:nvSpPr>
          <p:cNvPr id="5" name="Rounded Rectangle 23">
            <a:extLst>
              <a:ext uri="{FF2B5EF4-FFF2-40B4-BE49-F238E27FC236}">
                <a16:creationId xmlns:a16="http://schemas.microsoft.com/office/drawing/2014/main" id="{CD2C63DB-A3C3-0777-3E23-F3F550A497C8}"/>
              </a:ext>
            </a:extLst>
          </p:cNvPr>
          <p:cNvSpPr/>
          <p:nvPr/>
        </p:nvSpPr>
        <p:spPr>
          <a:xfrm>
            <a:off x="926272" y="491779"/>
            <a:ext cx="2316300" cy="40011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刑事诉讼主体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CECEEC5-F793-52A9-8599-3207E3108FB2}"/>
              </a:ext>
            </a:extLst>
          </p:cNvPr>
          <p:cNvSpPr/>
          <p:nvPr/>
        </p:nvSpPr>
        <p:spPr>
          <a:xfrm>
            <a:off x="1306295" y="6018571"/>
            <a:ext cx="2011681" cy="400110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>
                    <a:alpha val="20000"/>
                  </a:prst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辅助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6CDDF4A-C343-A9A4-C34F-C58C2F471BB3}"/>
              </a:ext>
            </a:extLst>
          </p:cNvPr>
          <p:cNvSpPr/>
          <p:nvPr/>
        </p:nvSpPr>
        <p:spPr>
          <a:xfrm>
            <a:off x="4969992" y="1002420"/>
            <a:ext cx="4420896" cy="1323439"/>
          </a:xfrm>
          <a:prstGeom prst="rect">
            <a:avLst/>
          </a:prstGeom>
          <a:solidFill>
            <a:schemeClr val="accent4">
              <a:lumMod val="75000"/>
              <a:alpha val="20000"/>
            </a:schemeClr>
          </a:solidFill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>
                    <a:alpha val="20000"/>
                  </a:prst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公安机关</a:t>
            </a:r>
            <a:endParaRPr kumimoji="0" lang="en-US" altLang="zh-CN" sz="2000" b="0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white">
                  <a:alpha val="20000"/>
                </a:prstClr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汉仪书魂体简" panose="02010600000101010101" pitchFamily="2" charset="-122"/>
              <a:ea typeface="汉仪书魂体简" panose="0201060000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>
                    <a:alpha val="20000"/>
                  </a:prst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检察机关</a:t>
            </a:r>
            <a:endParaRPr kumimoji="0" lang="en-US" altLang="zh-CN" sz="2000" b="0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white">
                  <a:alpha val="20000"/>
                </a:prstClr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汉仪书魂体简" panose="02010600000101010101" pitchFamily="2" charset="-122"/>
              <a:ea typeface="汉仪书魂体简" panose="0201060000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>
                    <a:alpha val="20000"/>
                  </a:prst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法院</a:t>
            </a:r>
            <a:endParaRPr kumimoji="0" lang="en-US" altLang="zh-CN" sz="2000" b="0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white">
                  <a:alpha val="20000"/>
                </a:prstClr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汉仪书魂体简" panose="02010600000101010101" pitchFamily="2" charset="-122"/>
              <a:ea typeface="汉仪书魂体简" panose="0201060000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>
                    <a:alpha val="20000"/>
                  </a:prst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监狱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F2833C9-48FE-CFB5-AB59-D43F8574E49D}"/>
              </a:ext>
            </a:extLst>
          </p:cNvPr>
          <p:cNvSpPr/>
          <p:nvPr/>
        </p:nvSpPr>
        <p:spPr>
          <a:xfrm>
            <a:off x="4969992" y="2677592"/>
            <a:ext cx="4420896" cy="1015663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>
                    <a:alpha val="20000"/>
                  </a:prst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犯罪嫌疑人、被告人</a:t>
            </a:r>
            <a:endParaRPr kumimoji="0" lang="en-US" altLang="zh-CN" sz="2000" b="0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white">
                  <a:alpha val="20000"/>
                </a:prstClr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汉仪书魂体简" panose="02010600000101010101" pitchFamily="2" charset="-122"/>
              <a:ea typeface="汉仪书魂体简" panose="0201060000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>
                    <a:alpha val="20000"/>
                  </a:prst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被害人、自诉人</a:t>
            </a:r>
            <a:endParaRPr kumimoji="0" lang="en-US" altLang="zh-CN" sz="2000" b="0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white">
                  <a:alpha val="20000"/>
                </a:prstClr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汉仪书魂体简" panose="02010600000101010101" pitchFamily="2" charset="-122"/>
              <a:ea typeface="汉仪书魂体简" panose="0201060000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>
                    <a:alpha val="20000"/>
                  </a:prst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附带民事诉讼当事人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657A1226-58CC-449A-55BF-A606C35738CC}"/>
              </a:ext>
            </a:extLst>
          </p:cNvPr>
          <p:cNvCxnSpPr>
            <a:cxnSpLocks/>
          </p:cNvCxnSpPr>
          <p:nvPr/>
        </p:nvCxnSpPr>
        <p:spPr>
          <a:xfrm flipV="1">
            <a:off x="3317977" y="3375888"/>
            <a:ext cx="1652015" cy="896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6AE3C46B-EA4D-94B4-14C2-941A62CF98AC}"/>
              </a:ext>
            </a:extLst>
          </p:cNvPr>
          <p:cNvSpPr/>
          <p:nvPr/>
        </p:nvSpPr>
        <p:spPr>
          <a:xfrm>
            <a:off x="4976088" y="4377537"/>
            <a:ext cx="4420896" cy="707886"/>
          </a:xfrm>
          <a:prstGeom prst="rect">
            <a:avLst/>
          </a:prstGeom>
          <a:solidFill>
            <a:srgbClr val="344E6D">
              <a:alpha val="20000"/>
            </a:srgbClr>
          </a:solidFill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>
                    <a:alpha val="20000"/>
                  </a:prst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证人（警察）</a:t>
            </a:r>
            <a:endParaRPr kumimoji="0" lang="en-US" altLang="zh-CN" sz="2000" b="0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white">
                  <a:alpha val="20000"/>
                </a:prstClr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汉仪书魂体简" panose="02010600000101010101" pitchFamily="2" charset="-122"/>
              <a:ea typeface="汉仪书魂体简" panose="0201060000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>
                    <a:alpha val="20000"/>
                  </a:prst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鉴定人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35E4E20-9FE3-FBDE-B715-39D3C3336775}"/>
              </a:ext>
            </a:extLst>
          </p:cNvPr>
          <p:cNvCxnSpPr>
            <a:cxnSpLocks/>
            <a:stCxn id="3" idx="3"/>
            <a:endCxn id="17" idx="1"/>
          </p:cNvCxnSpPr>
          <p:nvPr/>
        </p:nvCxnSpPr>
        <p:spPr>
          <a:xfrm flipV="1">
            <a:off x="3317977" y="4731480"/>
            <a:ext cx="1658111" cy="923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431D7D5A-F65F-C9D3-44E9-05D038DD11C0}"/>
              </a:ext>
            </a:extLst>
          </p:cNvPr>
          <p:cNvSpPr/>
          <p:nvPr/>
        </p:nvSpPr>
        <p:spPr>
          <a:xfrm>
            <a:off x="4969992" y="5518982"/>
            <a:ext cx="4521480" cy="1015663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>
                    <a:alpha val="20000"/>
                  </a:prst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辩护人</a:t>
            </a:r>
            <a:endParaRPr kumimoji="0" lang="en-US" altLang="zh-CN" sz="2000" b="0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white">
                  <a:alpha val="20000"/>
                </a:prstClr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汉仪书魂体简" panose="02010600000101010101" pitchFamily="2" charset="-122"/>
              <a:ea typeface="汉仪书魂体简" panose="0201060000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>
                    <a:alpha val="20000"/>
                  </a:prst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诉讼代理人</a:t>
            </a:r>
            <a:endParaRPr kumimoji="0" lang="en-US" altLang="zh-CN" sz="2000" b="0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white">
                  <a:alpha val="20000"/>
                </a:prstClr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汉仪书魂体简" panose="02010600000101010101" pitchFamily="2" charset="-122"/>
              <a:ea typeface="汉仪书魂体简" panose="0201060000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>
                    <a:alpha val="20000"/>
                  </a:prst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翻译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4D5C0348-4CCE-B995-C714-E727634A2F20}"/>
              </a:ext>
            </a:extLst>
          </p:cNvPr>
          <p:cNvCxnSpPr>
            <a:cxnSpLocks/>
            <a:stCxn id="6" idx="3"/>
            <a:endCxn id="13" idx="1"/>
          </p:cNvCxnSpPr>
          <p:nvPr/>
        </p:nvCxnSpPr>
        <p:spPr>
          <a:xfrm flipV="1">
            <a:off x="3317976" y="6026814"/>
            <a:ext cx="1652016" cy="1918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右大括号 18">
            <a:extLst>
              <a:ext uri="{FF2B5EF4-FFF2-40B4-BE49-F238E27FC236}">
                <a16:creationId xmlns:a16="http://schemas.microsoft.com/office/drawing/2014/main" id="{FC7BD627-0C32-0201-E30E-7D86964716C0}"/>
              </a:ext>
            </a:extLst>
          </p:cNvPr>
          <p:cNvSpPr/>
          <p:nvPr/>
        </p:nvSpPr>
        <p:spPr>
          <a:xfrm>
            <a:off x="9628632" y="1700716"/>
            <a:ext cx="173736" cy="1764860"/>
          </a:xfrm>
          <a:prstGeom prst="rightBrace">
            <a:avLst/>
          </a:prstGeom>
          <a:ln w="28575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20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F842439-C1CE-2892-E3EB-6B160C70D961}"/>
              </a:ext>
            </a:extLst>
          </p:cNvPr>
          <p:cNvSpPr/>
          <p:nvPr/>
        </p:nvSpPr>
        <p:spPr>
          <a:xfrm>
            <a:off x="9875520" y="1338764"/>
            <a:ext cx="63481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>
                    <a:alpha val="20000"/>
                  </a:srgb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狭义诉讼主体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E486C37-EA71-8FF6-01BC-B578659338DF}"/>
              </a:ext>
            </a:extLst>
          </p:cNvPr>
          <p:cNvCxnSpPr>
            <a:cxnSpLocks/>
          </p:cNvCxnSpPr>
          <p:nvPr/>
        </p:nvCxnSpPr>
        <p:spPr>
          <a:xfrm flipV="1">
            <a:off x="3317977" y="1700716"/>
            <a:ext cx="1652015" cy="3907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9B59B1A2-E113-100B-805B-6E5544D13025}"/>
              </a:ext>
            </a:extLst>
          </p:cNvPr>
          <p:cNvSpPr/>
          <p:nvPr/>
        </p:nvSpPr>
        <p:spPr>
          <a:xfrm>
            <a:off x="2370527" y="2141872"/>
            <a:ext cx="3150154" cy="278476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7F1EDC5-DF8C-FB5E-00B7-258154CA07C9}"/>
              </a:ext>
            </a:extLst>
          </p:cNvPr>
          <p:cNvSpPr/>
          <p:nvPr/>
        </p:nvSpPr>
        <p:spPr>
          <a:xfrm>
            <a:off x="1995616" y="3037095"/>
            <a:ext cx="3709852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华光淡古印_CNKI" panose="02000500000000000000" pitchFamily="2" charset="-122"/>
                <a:ea typeface="华光淡古印_CNKI" panose="02000500000000000000" pitchFamily="2" charset="-122"/>
                <a:cs typeface="+mn-cs"/>
              </a:rPr>
              <a:t>　</a:t>
            </a:r>
            <a:r>
              <a:rPr kumimoji="0" lang="zh-CN" altLang="en-US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参与到诉讼中</a:t>
            </a:r>
            <a:endParaRPr kumimoji="0" lang="zh-CN" altLang="en-US" sz="4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254FFA8-9F5D-AA06-E77B-DBF9DFF19291}"/>
              </a:ext>
            </a:extLst>
          </p:cNvPr>
          <p:cNvSpPr/>
          <p:nvPr/>
        </p:nvSpPr>
        <p:spPr>
          <a:xfrm>
            <a:off x="2932140" y="2137015"/>
            <a:ext cx="2011681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诉讼主体特征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A3369C7-0D35-49A9-7EF7-4043AFAA03D9}"/>
              </a:ext>
            </a:extLst>
          </p:cNvPr>
          <p:cNvSpPr/>
          <p:nvPr/>
        </p:nvSpPr>
        <p:spPr>
          <a:xfrm>
            <a:off x="2797132" y="3868920"/>
            <a:ext cx="2444993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享有权利义务</a:t>
            </a:r>
            <a:endParaRPr kumimoji="0" lang="zh-CN" altLang="en-US" sz="4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汉仪书魂体简" panose="02010600000101010101" pitchFamily="2" charset="-122"/>
              <a:ea typeface="汉仪书魂体简" panose="02010600000101010101" pitchFamily="2" charset="-122"/>
              <a:cs typeface="+mn-cs"/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826C81AC-0558-E169-9F8D-42EA3B278D77}"/>
              </a:ext>
            </a:extLst>
          </p:cNvPr>
          <p:cNvSpPr/>
          <p:nvPr/>
        </p:nvSpPr>
        <p:spPr>
          <a:xfrm>
            <a:off x="6695580" y="2142195"/>
            <a:ext cx="3150154" cy="278476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5AA46F7-C5D8-0213-CAC6-4B2B285EC572}"/>
              </a:ext>
            </a:extLst>
          </p:cNvPr>
          <p:cNvSpPr/>
          <p:nvPr/>
        </p:nvSpPr>
        <p:spPr>
          <a:xfrm>
            <a:off x="7264816" y="2132708"/>
            <a:ext cx="2011681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狭义主体特征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DC3B12D-30DF-31B6-B0B5-AD07F14E100E}"/>
              </a:ext>
            </a:extLst>
          </p:cNvPr>
          <p:cNvSpPr/>
          <p:nvPr/>
        </p:nvSpPr>
        <p:spPr>
          <a:xfrm>
            <a:off x="7239929" y="3037094"/>
            <a:ext cx="2130007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行使诉讼职能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9974E15-C197-8D38-7B47-07D6A53B4CE3}"/>
              </a:ext>
            </a:extLst>
          </p:cNvPr>
          <p:cNvSpPr/>
          <p:nvPr/>
        </p:nvSpPr>
        <p:spPr>
          <a:xfrm>
            <a:off x="7125242" y="3841966"/>
            <a:ext cx="2444993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影响诉讼结构</a:t>
            </a:r>
            <a:endParaRPr kumimoji="0" lang="zh-CN" altLang="en-US" sz="4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汉仪书魂体简" panose="02010600000101010101" pitchFamily="2" charset="-122"/>
              <a:ea typeface="汉仪书魂体简" panose="0201060000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043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build="allAtOnce"/>
      <p:bldP spid="20" grpId="0" animBg="1"/>
      <p:bldP spid="22" grpId="0"/>
      <p:bldP spid="24" grpId="0" animBg="1"/>
      <p:bldP spid="25" grpId="0" animBg="1"/>
      <p:bldP spid="26" grpId="0" build="allAtOnce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4881141C-0F83-F5AC-7CEC-ED850594D226}"/>
              </a:ext>
            </a:extLst>
          </p:cNvPr>
          <p:cNvGrpSpPr/>
          <p:nvPr/>
        </p:nvGrpSpPr>
        <p:grpSpPr>
          <a:xfrm>
            <a:off x="1512711" y="1919111"/>
            <a:ext cx="2777067" cy="3804356"/>
            <a:chOff x="1512711" y="1919111"/>
            <a:chExt cx="2777067" cy="3804356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82D305B5-56D5-DA59-31AF-9627337D21F8}"/>
                </a:ext>
              </a:extLst>
            </p:cNvPr>
            <p:cNvSpPr/>
            <p:nvPr/>
          </p:nvSpPr>
          <p:spPr>
            <a:xfrm>
              <a:off x="1512711" y="1919111"/>
              <a:ext cx="2777067" cy="380435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0FC708B1-E6F1-24E1-FA18-1DBCED63606A}"/>
                </a:ext>
              </a:extLst>
            </p:cNvPr>
            <p:cNvSpPr/>
            <p:nvPr/>
          </p:nvSpPr>
          <p:spPr>
            <a:xfrm>
              <a:off x="2519679" y="1919111"/>
              <a:ext cx="1420143" cy="40011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汉仪书魂体简" panose="02010600000101010101" pitchFamily="2" charset="-122"/>
                  <a:ea typeface="汉仪书魂体简" panose="02010600000101010101" pitchFamily="2" charset="-122"/>
                  <a:cs typeface="+mn-cs"/>
                </a:rPr>
                <a:t>侦查机关</a:t>
              </a:r>
            </a:p>
          </p:txBody>
        </p:sp>
      </p:grpSp>
      <p:sp>
        <p:nvSpPr>
          <p:cNvPr id="2" name="Rounded Rectangle 23"/>
          <p:cNvSpPr/>
          <p:nvPr/>
        </p:nvSpPr>
        <p:spPr>
          <a:xfrm>
            <a:off x="926271" y="491778"/>
            <a:ext cx="2584573" cy="56804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诉讼主体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-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国家机关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  <p:pic>
        <p:nvPicPr>
          <p:cNvPr id="4" name="图形 3" descr="手铐">
            <a:extLst>
              <a:ext uri="{FF2B5EF4-FFF2-40B4-BE49-F238E27FC236}">
                <a16:creationId xmlns:a16="http://schemas.microsoft.com/office/drawing/2014/main" id="{C075DEB0-7D74-40E2-A914-993472596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2711" y="1830323"/>
            <a:ext cx="914400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18A739A3-1C95-C589-35CE-105ADA6E6559}"/>
              </a:ext>
            </a:extLst>
          </p:cNvPr>
          <p:cNvSpPr/>
          <p:nvPr/>
        </p:nvSpPr>
        <p:spPr>
          <a:xfrm>
            <a:off x="1711265" y="2600117"/>
            <a:ext cx="2379957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公安机关</a:t>
            </a:r>
            <a:endParaRPr kumimoji="0" lang="zh-CN" altLang="en-US" sz="4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汉仪书魂体简" panose="02010600000101010101" pitchFamily="2" charset="-122"/>
              <a:ea typeface="汉仪书魂体简" panose="02010600000101010101" pitchFamily="2" charset="-122"/>
              <a:cs typeface="+mn-cs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C0AC833-524C-5DBD-2B4D-56B869DEE446}"/>
              </a:ext>
            </a:extLst>
          </p:cNvPr>
          <p:cNvSpPr/>
          <p:nvPr/>
        </p:nvSpPr>
        <p:spPr>
          <a:xfrm>
            <a:off x="1711265" y="3053562"/>
            <a:ext cx="2379957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国安机关</a:t>
            </a:r>
            <a:endParaRPr kumimoji="0" lang="zh-CN" altLang="en-US" sz="4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汉仪书魂体简" panose="02010600000101010101" pitchFamily="2" charset="-122"/>
              <a:ea typeface="汉仪书魂体简" panose="02010600000101010101" pitchFamily="2" charset="-122"/>
              <a:cs typeface="+mn-cs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AE1F5C4-D61C-091E-1921-FF272BA516A2}"/>
              </a:ext>
            </a:extLst>
          </p:cNvPr>
          <p:cNvSpPr/>
          <p:nvPr/>
        </p:nvSpPr>
        <p:spPr>
          <a:xfrm>
            <a:off x="1711265" y="3515227"/>
            <a:ext cx="2379957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海关缉私</a:t>
            </a:r>
            <a:endParaRPr kumimoji="0" lang="zh-CN" altLang="en-US" sz="4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汉仪书魂体简" panose="02010600000101010101" pitchFamily="2" charset="-122"/>
              <a:ea typeface="汉仪书魂体简" panose="02010600000101010101" pitchFamily="2" charset="-122"/>
              <a:cs typeface="+mn-cs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3C07356-CA4E-F534-F85A-9EB4E420E5A0}"/>
              </a:ext>
            </a:extLst>
          </p:cNvPr>
          <p:cNvSpPr/>
          <p:nvPr/>
        </p:nvSpPr>
        <p:spPr>
          <a:xfrm>
            <a:off x="1711265" y="3954022"/>
            <a:ext cx="2379957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海警执法</a:t>
            </a:r>
            <a:endParaRPr kumimoji="0" lang="zh-CN" altLang="en-US" sz="4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汉仪书魂体简" panose="02010600000101010101" pitchFamily="2" charset="-122"/>
              <a:ea typeface="汉仪书魂体简" panose="02010600000101010101" pitchFamily="2" charset="-122"/>
              <a:cs typeface="+mn-cs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24A169F-1A38-33FE-3E5A-68C110D97504}"/>
              </a:ext>
            </a:extLst>
          </p:cNvPr>
          <p:cNvSpPr/>
          <p:nvPr/>
        </p:nvSpPr>
        <p:spPr>
          <a:xfrm>
            <a:off x="1756420" y="4430337"/>
            <a:ext cx="2379957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（监察机关）</a:t>
            </a:r>
            <a:endParaRPr kumimoji="0" lang="zh-CN" altLang="en-US" sz="4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汉仪书魂体简" panose="02010600000101010101" pitchFamily="2" charset="-122"/>
              <a:ea typeface="汉仪书魂体简" panose="02010600000101010101" pitchFamily="2" charset="-122"/>
              <a:cs typeface="+mn-cs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D045F87-904B-41D0-D48C-F1D5D77B9BFA}"/>
              </a:ext>
            </a:extLst>
          </p:cNvPr>
          <p:cNvSpPr/>
          <p:nvPr/>
        </p:nvSpPr>
        <p:spPr>
          <a:xfrm>
            <a:off x="1711265" y="5044146"/>
            <a:ext cx="2379957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首脑负责制</a:t>
            </a:r>
            <a:endParaRPr kumimoji="0" lang="zh-CN" altLang="en-US" sz="4800" b="0" i="0" u="none" strike="noStrike" kern="1200" cap="none" spc="0" normalizeH="0" baseline="0" noProof="0" dirty="0">
              <a:ln w="0"/>
              <a:solidFill>
                <a:srgbClr val="70AD47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汉仪书魂体简" panose="02010600000101010101" pitchFamily="2" charset="-122"/>
              <a:ea typeface="汉仪书魂体简" panose="02010600000101010101" pitchFamily="2" charset="-122"/>
              <a:cs typeface="+mn-cs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E627DBAA-4FDC-A4B3-8064-C1F250DAAC6C}"/>
              </a:ext>
            </a:extLst>
          </p:cNvPr>
          <p:cNvGrpSpPr/>
          <p:nvPr/>
        </p:nvGrpSpPr>
        <p:grpSpPr>
          <a:xfrm>
            <a:off x="4707466" y="1919111"/>
            <a:ext cx="2777067" cy="3804356"/>
            <a:chOff x="1512711" y="1919111"/>
            <a:chExt cx="2777067" cy="3804356"/>
          </a:xfrm>
          <a:solidFill>
            <a:schemeClr val="accent1">
              <a:lumMod val="75000"/>
            </a:schemeClr>
          </a:solidFill>
        </p:grpSpPr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E5821A7B-AD07-D5FA-094E-6EA62987C866}"/>
                </a:ext>
              </a:extLst>
            </p:cNvPr>
            <p:cNvSpPr/>
            <p:nvPr/>
          </p:nvSpPr>
          <p:spPr>
            <a:xfrm>
              <a:off x="1512711" y="1919111"/>
              <a:ext cx="2777067" cy="380435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9D7F371A-16C1-1724-820A-62DFA3191C3A}"/>
                </a:ext>
              </a:extLst>
            </p:cNvPr>
            <p:cNvSpPr/>
            <p:nvPr/>
          </p:nvSpPr>
          <p:spPr>
            <a:xfrm>
              <a:off x="2519679" y="1919111"/>
              <a:ext cx="1420143" cy="40011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汉仪书魂体简" panose="02010600000101010101" pitchFamily="2" charset="-122"/>
                  <a:ea typeface="汉仪书魂体简" panose="02010600000101010101" pitchFamily="2" charset="-122"/>
                  <a:cs typeface="+mn-cs"/>
                </a:rPr>
                <a:t>检察机关</a:t>
              </a:r>
            </a:p>
          </p:txBody>
        </p:sp>
      </p:grpSp>
      <p:sp>
        <p:nvSpPr>
          <p:cNvPr id="41" name="矩形 40">
            <a:extLst>
              <a:ext uri="{FF2B5EF4-FFF2-40B4-BE49-F238E27FC236}">
                <a16:creationId xmlns:a16="http://schemas.microsoft.com/office/drawing/2014/main" id="{8283ECD2-28DA-A23F-2E3C-CDAC7E5A41B1}"/>
              </a:ext>
            </a:extLst>
          </p:cNvPr>
          <p:cNvSpPr/>
          <p:nvPr/>
        </p:nvSpPr>
        <p:spPr>
          <a:xfrm>
            <a:off x="4906020" y="2961190"/>
            <a:ext cx="2379957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 w="0"/>
                <a:solidFill>
                  <a:srgbClr val="5B9BD5">
                    <a:lumMod val="40000"/>
                    <a:lumOff val="6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刑事起诉机关</a:t>
            </a:r>
            <a:endParaRPr kumimoji="0" lang="zh-CN" altLang="en-US" sz="4800" b="0" i="0" u="none" strike="noStrike" kern="1200" cap="none" spc="0" normalizeH="0" baseline="0" noProof="0" dirty="0">
              <a:ln w="0"/>
              <a:solidFill>
                <a:srgbClr val="5B9BD5">
                  <a:lumMod val="40000"/>
                  <a:lumOff val="6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汉仪书魂体简" panose="02010600000101010101" pitchFamily="2" charset="-122"/>
              <a:ea typeface="汉仪书魂体简" panose="02010600000101010101" pitchFamily="2" charset="-122"/>
              <a:cs typeface="+mn-cs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1A58AF05-1666-D5BE-DDF9-72CD5720B13D}"/>
              </a:ext>
            </a:extLst>
          </p:cNvPr>
          <p:cNvSpPr/>
          <p:nvPr/>
        </p:nvSpPr>
        <p:spPr>
          <a:xfrm>
            <a:off x="4906020" y="3645467"/>
            <a:ext cx="2379957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 w="0"/>
                <a:solidFill>
                  <a:srgbClr val="5B9BD5">
                    <a:lumMod val="40000"/>
                    <a:lumOff val="6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法律监督机关</a:t>
            </a:r>
            <a:endParaRPr kumimoji="0" lang="zh-CN" altLang="en-US" sz="4800" b="0" i="0" u="none" strike="noStrike" kern="1200" cap="none" spc="0" normalizeH="0" baseline="0" noProof="0" dirty="0">
              <a:ln w="0"/>
              <a:solidFill>
                <a:srgbClr val="5B9BD5">
                  <a:lumMod val="40000"/>
                  <a:lumOff val="6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汉仪书魂体简" panose="02010600000101010101" pitchFamily="2" charset="-122"/>
              <a:ea typeface="汉仪书魂体简" panose="02010600000101010101" pitchFamily="2" charset="-122"/>
              <a:cs typeface="+mn-cs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0BDBA82-34F0-DD06-D5A6-8C8CED6E3A5F}"/>
              </a:ext>
            </a:extLst>
          </p:cNvPr>
          <p:cNvSpPr/>
          <p:nvPr/>
        </p:nvSpPr>
        <p:spPr>
          <a:xfrm>
            <a:off x="4906020" y="5044146"/>
            <a:ext cx="2379957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检察一体制</a:t>
            </a:r>
            <a:endParaRPr kumimoji="0" lang="zh-CN" altLang="en-US" sz="4800" b="0" i="0" u="none" strike="noStrike" kern="1200" cap="none" spc="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汉仪书魂体简" panose="02010600000101010101" pitchFamily="2" charset="-122"/>
              <a:ea typeface="汉仪书魂体简" panose="02010600000101010101" pitchFamily="2" charset="-122"/>
              <a:cs typeface="+mn-cs"/>
            </a:endParaRPr>
          </a:p>
        </p:txBody>
      </p:sp>
      <p:pic>
        <p:nvPicPr>
          <p:cNvPr id="47" name="图形 46" descr="警笛">
            <a:extLst>
              <a:ext uri="{FF2B5EF4-FFF2-40B4-BE49-F238E27FC236}">
                <a16:creationId xmlns:a16="http://schemas.microsoft.com/office/drawing/2014/main" id="{229196FB-2A4D-7E44-49A8-E8542AE114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53750" y="1799010"/>
            <a:ext cx="914400" cy="914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B4A6B315-73B7-27DC-1203-A642E2B94C7B}"/>
              </a:ext>
            </a:extLst>
          </p:cNvPr>
          <p:cNvGrpSpPr/>
          <p:nvPr/>
        </p:nvGrpSpPr>
        <p:grpSpPr>
          <a:xfrm>
            <a:off x="7994789" y="1950424"/>
            <a:ext cx="2777067" cy="3804356"/>
            <a:chOff x="1512711" y="1919111"/>
            <a:chExt cx="2777067" cy="3804356"/>
          </a:xfrm>
          <a:solidFill>
            <a:srgbClr val="C00000"/>
          </a:solidFill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04044448-7CF7-9E70-5C2D-562891DE99C3}"/>
                </a:ext>
              </a:extLst>
            </p:cNvPr>
            <p:cNvSpPr/>
            <p:nvPr/>
          </p:nvSpPr>
          <p:spPr>
            <a:xfrm>
              <a:off x="1512711" y="1919111"/>
              <a:ext cx="2777067" cy="380435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BDE8E876-FC84-DA5A-96C9-2F79E068218B}"/>
                </a:ext>
              </a:extLst>
            </p:cNvPr>
            <p:cNvSpPr/>
            <p:nvPr/>
          </p:nvSpPr>
          <p:spPr>
            <a:xfrm>
              <a:off x="2519679" y="1919111"/>
              <a:ext cx="1420143" cy="4001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汉仪书魂体简" panose="02010600000101010101" pitchFamily="2" charset="-122"/>
                  <a:ea typeface="汉仪书魂体简" panose="02010600000101010101" pitchFamily="2" charset="-122"/>
                  <a:cs typeface="+mn-cs"/>
                </a:rPr>
                <a:t>审判机关</a:t>
              </a:r>
            </a:p>
          </p:txBody>
        </p:sp>
      </p:grpSp>
      <p:sp>
        <p:nvSpPr>
          <p:cNvPr id="52" name="矩形 51">
            <a:extLst>
              <a:ext uri="{FF2B5EF4-FFF2-40B4-BE49-F238E27FC236}">
                <a16:creationId xmlns:a16="http://schemas.microsoft.com/office/drawing/2014/main" id="{267730DF-C26E-CCFC-CCE6-1CCE74265988}"/>
              </a:ext>
            </a:extLst>
          </p:cNvPr>
          <p:cNvSpPr/>
          <p:nvPr/>
        </p:nvSpPr>
        <p:spPr>
          <a:xfrm>
            <a:off x="8193343" y="2992503"/>
            <a:ext cx="2379957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 w="0"/>
                <a:solidFill>
                  <a:srgbClr val="FF7C8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人民法院</a:t>
            </a:r>
            <a:endParaRPr kumimoji="0" lang="zh-CN" altLang="en-US" sz="4800" b="0" i="0" u="none" strike="noStrike" kern="1200" cap="none" spc="0" normalizeH="0" baseline="0" noProof="0" dirty="0">
              <a:ln w="0"/>
              <a:solidFill>
                <a:srgbClr val="FF7C8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汉仪书魂体简" panose="02010600000101010101" pitchFamily="2" charset="-122"/>
              <a:ea typeface="汉仪书魂体简" panose="02010600000101010101" pitchFamily="2" charset="-122"/>
              <a:cs typeface="+mn-cs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168DAC49-FAF8-BDF2-FD60-0948F7A56D0C}"/>
              </a:ext>
            </a:extLst>
          </p:cNvPr>
          <p:cNvSpPr/>
          <p:nvPr/>
        </p:nvSpPr>
        <p:spPr>
          <a:xfrm>
            <a:off x="8193343" y="4829269"/>
            <a:ext cx="2379957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个体负责制</a:t>
            </a:r>
            <a:endParaRPr kumimoji="0" lang="en-US" altLang="zh-CN" sz="2400" b="0" i="0" u="none" strike="noStrike" kern="1200" cap="none" spc="0" normalizeH="0" baseline="0" noProof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汉仪书魂体简" panose="02010600000101010101" pitchFamily="2" charset="-122"/>
              <a:ea typeface="汉仪书魂体简" panose="0201060000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集体负责制</a:t>
            </a:r>
            <a:endParaRPr kumimoji="0" lang="zh-CN" altLang="en-US" sz="4800" b="0" i="0" u="none" strike="noStrike" kern="1200" cap="none" spc="0" normalizeH="0" baseline="0" noProof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汉仪书魂体简" panose="02010600000101010101" pitchFamily="2" charset="-122"/>
              <a:ea typeface="汉仪书魂体简" panose="02010600000101010101" pitchFamily="2" charset="-122"/>
              <a:cs typeface="+mn-cs"/>
            </a:endParaRPr>
          </a:p>
        </p:txBody>
      </p:sp>
      <p:pic>
        <p:nvPicPr>
          <p:cNvPr id="56" name="图形 55" descr="法槌">
            <a:extLst>
              <a:ext uri="{FF2B5EF4-FFF2-40B4-BE49-F238E27FC236}">
                <a16:creationId xmlns:a16="http://schemas.microsoft.com/office/drawing/2014/main" id="{17746330-3D08-F7B6-8F18-0C34D35A7C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41073" y="1983589"/>
            <a:ext cx="914400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408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build="allAtOnce"/>
      <p:bldP spid="22" grpId="0" build="allAtOnce"/>
      <p:bldP spid="23" grpId="0" build="allAtOnce"/>
      <p:bldP spid="24" grpId="0" build="allAtOnce"/>
      <p:bldP spid="25" grpId="0" build="allAtOnce"/>
      <p:bldP spid="26" grpId="0" animBg="1"/>
      <p:bldP spid="41" grpId="0" build="allAtOnce"/>
      <p:bldP spid="42" grpId="0" build="allAtOnce"/>
      <p:bldP spid="46" grpId="0" animBg="1"/>
      <p:bldP spid="52" grpId="0" build="allAtOnce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DB065-61F3-ED67-B90E-84796DC78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3">
            <a:extLst>
              <a:ext uri="{FF2B5EF4-FFF2-40B4-BE49-F238E27FC236}">
                <a16:creationId xmlns:a16="http://schemas.microsoft.com/office/drawing/2014/main" id="{AA7B8998-F18A-21C8-201A-2830E58E5B58}"/>
              </a:ext>
            </a:extLst>
          </p:cNvPr>
          <p:cNvSpPr/>
          <p:nvPr/>
        </p:nvSpPr>
        <p:spPr>
          <a:xfrm>
            <a:off x="926271" y="491778"/>
            <a:ext cx="2223329" cy="56804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刑事诉讼客体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21939D77-6A9F-9A44-5219-8D090D0D0B15}"/>
              </a:ext>
            </a:extLst>
          </p:cNvPr>
          <p:cNvSpPr/>
          <p:nvPr/>
        </p:nvSpPr>
        <p:spPr>
          <a:xfrm>
            <a:off x="1569156" y="1332089"/>
            <a:ext cx="3601155" cy="2404533"/>
          </a:xfrm>
          <a:prstGeom prst="roundRect">
            <a:avLst/>
          </a:prstGeom>
          <a:solidFill>
            <a:schemeClr val="accent4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ADE2035-D0ED-F204-48BD-8F6C7B9962D8}"/>
              </a:ext>
            </a:extLst>
          </p:cNvPr>
          <p:cNvSpPr/>
          <p:nvPr/>
        </p:nvSpPr>
        <p:spPr>
          <a:xfrm>
            <a:off x="2363892" y="1332089"/>
            <a:ext cx="2011681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内容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DE79D3B-8657-5C8B-C7F4-1787395C7A42}"/>
              </a:ext>
            </a:extLst>
          </p:cNvPr>
          <p:cNvSpPr/>
          <p:nvPr/>
        </p:nvSpPr>
        <p:spPr>
          <a:xfrm>
            <a:off x="2179753" y="2004469"/>
            <a:ext cx="2379957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案件事实</a:t>
            </a:r>
            <a:endParaRPr kumimoji="0" lang="zh-CN" altLang="en-US" sz="4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汉仪书魂体简" panose="02010600000101010101" pitchFamily="2" charset="-122"/>
              <a:ea typeface="汉仪书魂体简" panose="02010600000101010101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080F8B0-C2A5-9CB7-95C0-1D1D6D42E3F8}"/>
              </a:ext>
            </a:extLst>
          </p:cNvPr>
          <p:cNvSpPr/>
          <p:nvPr/>
        </p:nvSpPr>
        <p:spPr>
          <a:xfrm>
            <a:off x="2179753" y="2738404"/>
            <a:ext cx="2379957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法律责任</a:t>
            </a:r>
            <a:endParaRPr kumimoji="0" lang="zh-CN" altLang="en-US" sz="4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汉仪书魂体简" panose="02010600000101010101" pitchFamily="2" charset="-122"/>
              <a:ea typeface="汉仪书魂体简" panose="02010600000101010101" pitchFamily="2" charset="-122"/>
              <a:cs typeface="+mn-cs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90A61EE9-DE77-9872-16FF-6F75AB5FDC6F}"/>
              </a:ext>
            </a:extLst>
          </p:cNvPr>
          <p:cNvSpPr/>
          <p:nvPr/>
        </p:nvSpPr>
        <p:spPr>
          <a:xfrm>
            <a:off x="6688667" y="1332089"/>
            <a:ext cx="3601155" cy="2822222"/>
          </a:xfrm>
          <a:prstGeom prst="round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8A2B703-416B-6959-4256-AEF4A94B1A25}"/>
              </a:ext>
            </a:extLst>
          </p:cNvPr>
          <p:cNvSpPr/>
          <p:nvPr/>
        </p:nvSpPr>
        <p:spPr>
          <a:xfrm>
            <a:off x="7483403" y="1332089"/>
            <a:ext cx="2011681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作用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B76368B-AB1E-BD8D-2C38-51F2B2871B6E}"/>
              </a:ext>
            </a:extLst>
          </p:cNvPr>
          <p:cNvSpPr/>
          <p:nvPr/>
        </p:nvSpPr>
        <p:spPr>
          <a:xfrm>
            <a:off x="7299264" y="2004469"/>
            <a:ext cx="2379957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确定管辖依据</a:t>
            </a:r>
            <a:endParaRPr kumimoji="0" lang="zh-CN" altLang="en-US" sz="4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汉仪书魂体简" panose="02010600000101010101" pitchFamily="2" charset="-122"/>
              <a:ea typeface="汉仪书魂体简" panose="02010600000101010101" pitchFamily="2" charset="-122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7701F71-C366-788C-A399-1BE98E9192E6}"/>
              </a:ext>
            </a:extLst>
          </p:cNvPr>
          <p:cNvSpPr/>
          <p:nvPr/>
        </p:nvSpPr>
        <p:spPr>
          <a:xfrm>
            <a:off x="7299263" y="2617725"/>
            <a:ext cx="2379957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确定控辩范围</a:t>
            </a:r>
            <a:endParaRPr kumimoji="0" lang="zh-CN" altLang="en-US" sz="4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汉仪书魂体简" panose="02010600000101010101" pitchFamily="2" charset="-122"/>
              <a:ea typeface="汉仪书魂体简" panose="02010600000101010101" pitchFamily="2" charset="-122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8AD075E-A460-D0C0-C952-92D0E880043B}"/>
              </a:ext>
            </a:extLst>
          </p:cNvPr>
          <p:cNvSpPr/>
          <p:nvPr/>
        </p:nvSpPr>
        <p:spPr>
          <a:xfrm>
            <a:off x="7299263" y="3230981"/>
            <a:ext cx="2379957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确定既判力范围</a:t>
            </a:r>
            <a:endParaRPr kumimoji="0" lang="zh-CN" altLang="en-US" sz="4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汉仪书魂体简" panose="02010600000101010101" pitchFamily="2" charset="-122"/>
              <a:ea typeface="汉仪书魂体简" panose="0201060000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64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build="allAtOnce"/>
      <p:bldP spid="8" grpId="0" build="allAtOnce"/>
      <p:bldP spid="10" grpId="0" animBg="1"/>
      <p:bldP spid="11" grpId="0" build="allAtOnce"/>
      <p:bldP spid="12" grpId="0" build="allAtOnce"/>
      <p:bldP spid="1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3"/>
          <p:cNvSpPr/>
          <p:nvPr/>
        </p:nvSpPr>
        <p:spPr>
          <a:xfrm>
            <a:off x="926271" y="491778"/>
            <a:ext cx="2266786" cy="56804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刑事诉讼职能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78497" y="1174855"/>
            <a:ext cx="99613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诉讼主体在刑事诉讼中所承担的职责与作用</a:t>
            </a:r>
          </a:p>
        </p:txBody>
      </p:sp>
      <p:sp>
        <p:nvSpPr>
          <p:cNvPr id="4" name="矩形 3">
            <a:hlinkClick r:id="rId3" action="ppaction://hlinksldjump"/>
          </p:cNvPr>
          <p:cNvSpPr/>
          <p:nvPr/>
        </p:nvSpPr>
        <p:spPr>
          <a:xfrm>
            <a:off x="1103897" y="1174855"/>
            <a:ext cx="22429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诉讼主体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205019" y="2098594"/>
            <a:ext cx="4533572" cy="4533572"/>
            <a:chOff x="205019" y="2098594"/>
            <a:chExt cx="4533572" cy="4533572"/>
          </a:xfrm>
        </p:grpSpPr>
        <p:sp>
          <p:nvSpPr>
            <p:cNvPr id="23" name="任意多边形: 形状 22"/>
            <p:cNvSpPr/>
            <p:nvPr/>
          </p:nvSpPr>
          <p:spPr>
            <a:xfrm>
              <a:off x="1338412" y="2098594"/>
              <a:ext cx="2266786" cy="2266786"/>
            </a:xfrm>
            <a:custGeom>
              <a:avLst/>
              <a:gdLst>
                <a:gd name="connsiteX0" fmla="*/ 0 w 2266786"/>
                <a:gd name="connsiteY0" fmla="*/ 2266786 h 2266786"/>
                <a:gd name="connsiteX1" fmla="*/ 1133393 w 2266786"/>
                <a:gd name="connsiteY1" fmla="*/ 0 h 2266786"/>
                <a:gd name="connsiteX2" fmla="*/ 2266786 w 2266786"/>
                <a:gd name="connsiteY2" fmla="*/ 2266786 h 2266786"/>
                <a:gd name="connsiteX3" fmla="*/ 0 w 2266786"/>
                <a:gd name="connsiteY3" fmla="*/ 2266786 h 2266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6786" h="2266786">
                  <a:moveTo>
                    <a:pt x="0" y="2266786"/>
                  </a:moveTo>
                  <a:lnTo>
                    <a:pt x="1133393" y="0"/>
                  </a:lnTo>
                  <a:lnTo>
                    <a:pt x="2266786" y="2266786"/>
                  </a:lnTo>
                  <a:lnTo>
                    <a:pt x="0" y="2266786"/>
                  </a:lnTo>
                  <a:close/>
                </a:path>
              </a:pathLst>
            </a:custGeom>
            <a:solidFill>
              <a:srgbClr val="A2DE79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3377" tIns="1240073" rIns="673376" bIns="106680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姚体" panose="02010601030101010101" pitchFamily="2" charset="-122"/>
                  <a:ea typeface="方正姚体" panose="02010601030101010101" pitchFamily="2" charset="-122"/>
                  <a:cs typeface="+mn-cs"/>
                </a:rPr>
                <a:t>审判</a:t>
              </a:r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205019" y="4365380"/>
              <a:ext cx="2266786" cy="2266786"/>
            </a:xfrm>
            <a:custGeom>
              <a:avLst/>
              <a:gdLst>
                <a:gd name="connsiteX0" fmla="*/ 0 w 2266786"/>
                <a:gd name="connsiteY0" fmla="*/ 2266786 h 2266786"/>
                <a:gd name="connsiteX1" fmla="*/ 1133393 w 2266786"/>
                <a:gd name="connsiteY1" fmla="*/ 0 h 2266786"/>
                <a:gd name="connsiteX2" fmla="*/ 2266786 w 2266786"/>
                <a:gd name="connsiteY2" fmla="*/ 2266786 h 2266786"/>
                <a:gd name="connsiteX3" fmla="*/ 0 w 2266786"/>
                <a:gd name="connsiteY3" fmla="*/ 2266786 h 2266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6786" h="2266786">
                  <a:moveTo>
                    <a:pt x="0" y="2266786"/>
                  </a:moveTo>
                  <a:lnTo>
                    <a:pt x="1133393" y="0"/>
                  </a:lnTo>
                  <a:lnTo>
                    <a:pt x="2266786" y="2266786"/>
                  </a:lnTo>
                  <a:lnTo>
                    <a:pt x="0" y="2266786"/>
                  </a:lnTo>
                  <a:close/>
                </a:path>
              </a:pathLst>
            </a:custGeom>
            <a:solidFill>
              <a:srgbClr val="00B0F0"/>
            </a:solidFill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3377" tIns="1240073" rIns="673376" bIns="106680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姚体" panose="02010601030101010101" pitchFamily="2" charset="-122"/>
                  <a:ea typeface="方正姚体" panose="02010601030101010101" pitchFamily="2" charset="-122"/>
                  <a:cs typeface="+mn-cs"/>
                </a:rPr>
                <a:t>控诉</a:t>
              </a:r>
            </a:p>
          </p:txBody>
        </p:sp>
        <p:sp>
          <p:nvSpPr>
            <p:cNvPr id="25" name="任意多边形: 形状 24"/>
            <p:cNvSpPr/>
            <p:nvPr/>
          </p:nvSpPr>
          <p:spPr>
            <a:xfrm rot="21600000">
              <a:off x="1338412" y="4365379"/>
              <a:ext cx="2266786" cy="2266787"/>
            </a:xfrm>
            <a:custGeom>
              <a:avLst/>
              <a:gdLst>
                <a:gd name="connsiteX0" fmla="*/ 0 w 2266786"/>
                <a:gd name="connsiteY0" fmla="*/ 2266786 h 2266786"/>
                <a:gd name="connsiteX1" fmla="*/ 1133393 w 2266786"/>
                <a:gd name="connsiteY1" fmla="*/ 0 h 2266786"/>
                <a:gd name="connsiteX2" fmla="*/ 2266786 w 2266786"/>
                <a:gd name="connsiteY2" fmla="*/ 2266786 h 2266786"/>
                <a:gd name="connsiteX3" fmla="*/ 0 w 2266786"/>
                <a:gd name="connsiteY3" fmla="*/ 2266786 h 2266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6786" h="2266786">
                  <a:moveTo>
                    <a:pt x="2266786" y="0"/>
                  </a:moveTo>
                  <a:lnTo>
                    <a:pt x="1133393" y="2266786"/>
                  </a:lnTo>
                  <a:lnTo>
                    <a:pt x="0" y="0"/>
                  </a:lnTo>
                  <a:lnTo>
                    <a:pt x="2266786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807066"/>
                <a:satOff val="66667"/>
                <a:lumOff val="-9804"/>
                <a:alphaOff val="0"/>
              </a:schemeClr>
            </a:fillRef>
            <a:effectRef idx="3">
              <a:schemeClr val="accent3">
                <a:hueOff val="1807066"/>
                <a:satOff val="66667"/>
                <a:lumOff val="-980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276" tIns="68581" rIns="635277" bIns="1201973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2471805" y="4365380"/>
              <a:ext cx="2266786" cy="2266786"/>
            </a:xfrm>
            <a:custGeom>
              <a:avLst/>
              <a:gdLst>
                <a:gd name="connsiteX0" fmla="*/ 0 w 2266786"/>
                <a:gd name="connsiteY0" fmla="*/ 2266786 h 2266786"/>
                <a:gd name="connsiteX1" fmla="*/ 1133393 w 2266786"/>
                <a:gd name="connsiteY1" fmla="*/ 0 h 2266786"/>
                <a:gd name="connsiteX2" fmla="*/ 2266786 w 2266786"/>
                <a:gd name="connsiteY2" fmla="*/ 2266786 h 2266786"/>
                <a:gd name="connsiteX3" fmla="*/ 0 w 2266786"/>
                <a:gd name="connsiteY3" fmla="*/ 2266786 h 2266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6786" h="2266786">
                  <a:moveTo>
                    <a:pt x="0" y="2266786"/>
                  </a:moveTo>
                  <a:lnTo>
                    <a:pt x="1133393" y="0"/>
                  </a:lnTo>
                  <a:lnTo>
                    <a:pt x="2266786" y="2266786"/>
                  </a:lnTo>
                  <a:lnTo>
                    <a:pt x="0" y="2266786"/>
                  </a:lnTo>
                  <a:close/>
                </a:path>
              </a:pathLst>
            </a:custGeom>
            <a:solidFill>
              <a:srgbClr val="82ADF6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3377" tIns="1240073" rIns="673376" bIns="106680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姚体" panose="02010601030101010101" pitchFamily="2" charset="-122"/>
                  <a:ea typeface="方正姚体" panose="02010601030101010101" pitchFamily="2" charset="-122"/>
                  <a:cs typeface="+mn-cs"/>
                </a:rPr>
                <a:t>辩护</a:t>
              </a:r>
            </a:p>
          </p:txBody>
        </p:sp>
      </p:grpSp>
      <p:graphicFrame>
        <p:nvGraphicFramePr>
          <p:cNvPr id="6" name="图示 5"/>
          <p:cNvGraphicFramePr/>
          <p:nvPr/>
        </p:nvGraphicFramePr>
        <p:xfrm>
          <a:off x="4495800" y="1961726"/>
          <a:ext cx="7574279" cy="4807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图示 10"/>
          <p:cNvGraphicFramePr/>
          <p:nvPr/>
        </p:nvGraphicFramePr>
        <p:xfrm>
          <a:off x="4495799" y="2004111"/>
          <a:ext cx="7574279" cy="4807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2" name="图示 11"/>
          <p:cNvGraphicFramePr/>
          <p:nvPr/>
        </p:nvGraphicFramePr>
        <p:xfrm>
          <a:off x="4495799" y="1961726"/>
          <a:ext cx="7574279" cy="4807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3" name="矩形 12"/>
          <p:cNvSpPr/>
          <p:nvPr/>
        </p:nvSpPr>
        <p:spPr>
          <a:xfrm>
            <a:off x="2004633" y="3503363"/>
            <a:ext cx="9028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审判</a:t>
            </a:r>
          </a:p>
        </p:txBody>
      </p:sp>
      <p:sp>
        <p:nvSpPr>
          <p:cNvPr id="14" name="矩形 13"/>
          <p:cNvSpPr/>
          <p:nvPr/>
        </p:nvSpPr>
        <p:spPr>
          <a:xfrm>
            <a:off x="877371" y="5768342"/>
            <a:ext cx="9060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控诉</a:t>
            </a:r>
          </a:p>
        </p:txBody>
      </p:sp>
      <p:sp>
        <p:nvSpPr>
          <p:cNvPr id="15" name="矩形 14"/>
          <p:cNvSpPr/>
          <p:nvPr/>
        </p:nvSpPr>
        <p:spPr>
          <a:xfrm>
            <a:off x="3135613" y="5768342"/>
            <a:ext cx="9060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辩护</a:t>
            </a:r>
          </a:p>
        </p:txBody>
      </p:sp>
      <p:sp>
        <p:nvSpPr>
          <p:cNvPr id="20" name="任意多边形: 形状 19"/>
          <p:cNvSpPr/>
          <p:nvPr/>
        </p:nvSpPr>
        <p:spPr>
          <a:xfrm>
            <a:off x="1313803" y="4371827"/>
            <a:ext cx="2266786" cy="2266787"/>
          </a:xfrm>
          <a:custGeom>
            <a:avLst/>
            <a:gdLst>
              <a:gd name="connsiteX0" fmla="*/ 0 w 2266786"/>
              <a:gd name="connsiteY0" fmla="*/ 2266786 h 2266786"/>
              <a:gd name="connsiteX1" fmla="*/ 1133393 w 2266786"/>
              <a:gd name="connsiteY1" fmla="*/ 0 h 2266786"/>
              <a:gd name="connsiteX2" fmla="*/ 2266786 w 2266786"/>
              <a:gd name="connsiteY2" fmla="*/ 2266786 h 2266786"/>
              <a:gd name="connsiteX3" fmla="*/ 0 w 2266786"/>
              <a:gd name="connsiteY3" fmla="*/ 2266786 h 226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6786" h="2266786">
                <a:moveTo>
                  <a:pt x="2266786" y="0"/>
                </a:moveTo>
                <a:lnTo>
                  <a:pt x="1133393" y="2266786"/>
                </a:lnTo>
                <a:lnTo>
                  <a:pt x="0" y="0"/>
                </a:lnTo>
                <a:lnTo>
                  <a:pt x="2266786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807066"/>
              <a:satOff val="66667"/>
              <a:lumOff val="-9804"/>
              <a:alphaOff val="0"/>
            </a:schemeClr>
          </a:fillRef>
          <a:effectRef idx="3">
            <a:schemeClr val="accent3">
              <a:hueOff val="1807066"/>
              <a:satOff val="66667"/>
              <a:lumOff val="-980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276" tIns="68581" rIns="635277" bIns="1201973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三者关系决定诉讼结构</a:t>
            </a:r>
          </a:p>
        </p:txBody>
      </p:sp>
    </p:spTree>
    <p:extLst>
      <p:ext uri="{BB962C8B-B14F-4D97-AF65-F5344CB8AC3E}">
        <p14:creationId xmlns:p14="http://schemas.microsoft.com/office/powerpoint/2010/main" val="142633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681B5B-D757-4B61-BEA2-40138AE29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B7681B5B-D757-4B61-BEA2-40138AE29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B7681B5B-D757-4B61-BEA2-40138AE29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15D6AC-D0F6-494B-92B9-BE68764F5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0915D6AC-D0F6-494B-92B9-BE68764F5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0915D6AC-D0F6-494B-92B9-BE68764F5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BA5CDE-C1CF-40D1-8A27-78D331F46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7DBA5CDE-C1CF-40D1-8A27-78D331F46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7DBA5CDE-C1CF-40D1-8A27-78D331F46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BEDF37-D4C2-4D66-B2A8-A911F7AFA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E1BEDF37-D4C2-4D66-B2A8-A911F7AFA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E1BEDF37-D4C2-4D66-B2A8-A911F7AFA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39B344-AE40-4D27-931D-38424095A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6939B344-AE40-4D27-931D-38424095A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6939B344-AE40-4D27-931D-38424095A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C8AB52-9488-40CC-9C77-8985702FB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21C8AB52-9488-40CC-9C77-8985702FB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21C8AB52-9488-40CC-9C77-8985702FB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B7681B5B-D757-4B61-BEA2-40138AE29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dgm id="{B7681B5B-D757-4B61-BEA2-40138AE29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681B5B-D757-4B61-BEA2-40138AE29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0915D6AC-D0F6-494B-92B9-BE68764F5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0915D6AC-D0F6-494B-92B9-BE68764F5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15D6AC-D0F6-494B-92B9-BE68764F5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7DBA5CDE-C1CF-40D1-8A27-78D331F46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">
                                            <p:graphicEl>
                                              <a:dgm id="{7DBA5CDE-C1CF-40D1-8A27-78D331F46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BA5CDE-C1CF-40D1-8A27-78D331F46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E1BEDF37-D4C2-4D66-B2A8-A911F7AFA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E1BEDF37-D4C2-4D66-B2A8-A911F7AFA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BEDF37-D4C2-4D66-B2A8-A911F7AFA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">
                                            <p:graphicEl>
                                              <a:dgm id="{6939B344-AE40-4D27-931D-38424095A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">
                                            <p:graphicEl>
                                              <a:dgm id="{6939B344-AE40-4D27-931D-38424095A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39B344-AE40-4D27-931D-38424095A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21C8AB52-9488-40CC-9C77-8985702FB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>
                                            <p:graphicEl>
                                              <a:dgm id="{21C8AB52-9488-40CC-9C77-8985702FB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C8AB52-9488-40CC-9C77-8985702FB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7681B5B-D757-4B61-BEA2-40138AE29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>
                                            <p:graphicEl>
                                              <a:dgm id="{B7681B5B-D757-4B61-BEA2-40138AE29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">
                                            <p:graphicEl>
                                              <a:dgm id="{B7681B5B-D757-4B61-BEA2-40138AE29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915D6AC-D0F6-494B-92B9-BE68764F5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>
                                            <p:graphicEl>
                                              <a:dgm id="{0915D6AC-D0F6-494B-92B9-BE68764F5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>
                                            <p:graphicEl>
                                              <a:dgm id="{0915D6AC-D0F6-494B-92B9-BE68764F5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DBA5CDE-C1CF-40D1-8A27-78D331F46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>
                                            <p:graphicEl>
                                              <a:dgm id="{7DBA5CDE-C1CF-40D1-8A27-78D331F46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">
                                            <p:graphicEl>
                                              <a:dgm id="{7DBA5CDE-C1CF-40D1-8A27-78D331F46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1BEDF37-D4C2-4D66-B2A8-A911F7AFA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">
                                            <p:graphicEl>
                                              <a:dgm id="{E1BEDF37-D4C2-4D66-B2A8-A911F7AFA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">
                                            <p:graphicEl>
                                              <a:dgm id="{E1BEDF37-D4C2-4D66-B2A8-A911F7AFA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939B344-AE40-4D27-931D-38424095A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>
                                            <p:graphicEl>
                                              <a:dgm id="{6939B344-AE40-4D27-931D-38424095A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">
                                            <p:graphicEl>
                                              <a:dgm id="{6939B344-AE40-4D27-931D-38424095A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1C8AB52-9488-40CC-9C77-8985702FB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">
                                            <p:graphicEl>
                                              <a:dgm id="{21C8AB52-9488-40CC-9C77-8985702FB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">
                                            <p:graphicEl>
                                              <a:dgm id="{21C8AB52-9488-40CC-9C77-8985702FB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1">
                                            <p:graphicEl>
                                              <a:dgm id="{B7681B5B-D757-4B61-BEA2-40138AE29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1">
                                            <p:graphicEl>
                                              <a:dgm id="{B7681B5B-D757-4B61-BEA2-40138AE29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7681B5B-D757-4B61-BEA2-40138AE29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1">
                                            <p:graphicEl>
                                              <a:dgm id="{0915D6AC-D0F6-494B-92B9-BE68764F5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1">
                                            <p:graphicEl>
                                              <a:dgm id="{0915D6AC-D0F6-494B-92B9-BE68764F5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915D6AC-D0F6-494B-92B9-BE68764F5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1">
                                            <p:graphicEl>
                                              <a:dgm id="{7DBA5CDE-C1CF-40D1-8A27-78D331F46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1">
                                            <p:graphicEl>
                                              <a:dgm id="{7DBA5CDE-C1CF-40D1-8A27-78D331F46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DBA5CDE-C1CF-40D1-8A27-78D331F46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1">
                                            <p:graphicEl>
                                              <a:dgm id="{E1BEDF37-D4C2-4D66-B2A8-A911F7AFA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1">
                                            <p:graphicEl>
                                              <a:dgm id="{E1BEDF37-D4C2-4D66-B2A8-A911F7AFA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1BEDF37-D4C2-4D66-B2A8-A911F7AFA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1">
                                            <p:graphicEl>
                                              <a:dgm id="{6939B344-AE40-4D27-931D-38424095A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1">
                                            <p:graphicEl>
                                              <a:dgm id="{6939B344-AE40-4D27-931D-38424095A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939B344-AE40-4D27-931D-38424095A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1">
                                            <p:graphicEl>
                                              <a:dgm id="{21C8AB52-9488-40CC-9C77-8985702FB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1">
                                            <p:graphicEl>
                                              <a:dgm id="{21C8AB52-9488-40CC-9C77-8985702FB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1C8AB52-9488-40CC-9C77-8985702FB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7681B5B-D757-4B61-BEA2-40138AE29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2">
                                            <p:graphicEl>
                                              <a:dgm id="{B7681B5B-D757-4B61-BEA2-40138AE29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2">
                                            <p:graphicEl>
                                              <a:dgm id="{B7681B5B-D757-4B61-BEA2-40138AE29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915D6AC-D0F6-494B-92B9-BE68764F5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2">
                                            <p:graphicEl>
                                              <a:dgm id="{0915D6AC-D0F6-494B-92B9-BE68764F5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2">
                                            <p:graphicEl>
                                              <a:dgm id="{0915D6AC-D0F6-494B-92B9-BE68764F5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DBA5CDE-C1CF-40D1-8A27-78D331F46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2">
                                            <p:graphicEl>
                                              <a:dgm id="{7DBA5CDE-C1CF-40D1-8A27-78D331F46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2">
                                            <p:graphicEl>
                                              <a:dgm id="{7DBA5CDE-C1CF-40D1-8A27-78D331F46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1BEDF37-D4C2-4D66-B2A8-A911F7AFA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2">
                                            <p:graphicEl>
                                              <a:dgm id="{E1BEDF37-D4C2-4D66-B2A8-A911F7AFA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">
                                            <p:graphicEl>
                                              <a:dgm id="{E1BEDF37-D4C2-4D66-B2A8-A911F7AFA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939B344-AE40-4D27-931D-38424095A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2">
                                            <p:graphicEl>
                                              <a:dgm id="{6939B344-AE40-4D27-931D-38424095A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2">
                                            <p:graphicEl>
                                              <a:dgm id="{6939B344-AE40-4D27-931D-38424095A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1C8AB52-9488-40CC-9C77-8985702FB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2">
                                            <p:graphicEl>
                                              <a:dgm id="{21C8AB52-9488-40CC-9C77-8985702FB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2">
                                            <p:graphicEl>
                                              <a:dgm id="{21C8AB52-9488-40CC-9C77-8985702FB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2">
                                            <p:graphicEl>
                                              <a:dgm id="{B7681B5B-D757-4B61-BEA2-40138AE29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2">
                                            <p:graphicEl>
                                              <a:dgm id="{B7681B5B-D757-4B61-BEA2-40138AE29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7681B5B-D757-4B61-BEA2-40138AE29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2">
                                            <p:graphicEl>
                                              <a:dgm id="{0915D6AC-D0F6-494B-92B9-BE68764F5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2">
                                            <p:graphicEl>
                                              <a:dgm id="{0915D6AC-D0F6-494B-92B9-BE68764F5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915D6AC-D0F6-494B-92B9-BE68764F5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2">
                                            <p:graphicEl>
                                              <a:dgm id="{7DBA5CDE-C1CF-40D1-8A27-78D331F46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12">
                                            <p:graphicEl>
                                              <a:dgm id="{7DBA5CDE-C1CF-40D1-8A27-78D331F46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DBA5CDE-C1CF-40D1-8A27-78D331F46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12">
                                            <p:graphicEl>
                                              <a:dgm id="{E1BEDF37-D4C2-4D66-B2A8-A911F7AFA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2">
                                            <p:graphicEl>
                                              <a:dgm id="{E1BEDF37-D4C2-4D66-B2A8-A911F7AFA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1BEDF37-D4C2-4D66-B2A8-A911F7AFA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12">
                                            <p:graphicEl>
                                              <a:dgm id="{6939B344-AE40-4D27-931D-38424095A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12">
                                            <p:graphicEl>
                                              <a:dgm id="{6939B344-AE40-4D27-931D-38424095A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939B344-AE40-4D27-931D-38424095A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12">
                                            <p:graphicEl>
                                              <a:dgm id="{21C8AB52-9488-40CC-9C77-8985702FB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12">
                                            <p:graphicEl>
                                              <a:dgm id="{21C8AB52-9488-40CC-9C77-8985702FB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1C8AB52-9488-40CC-9C77-8985702FB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4694 -0.13472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64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Graphic spid="6" grpId="0" uiExpand="1">
        <p:bldSub>
          <a:bldDgm bld="one"/>
        </p:bldSub>
      </p:bldGraphic>
      <p:bldGraphic spid="6" grpId="1" uiExpand="1">
        <p:bldSub>
          <a:bldDgm bld="one"/>
        </p:bldSub>
      </p:bldGraphic>
      <p:bldGraphic spid="11" grpId="0" uiExpand="1">
        <p:bldSub>
          <a:bldDgm bld="one"/>
        </p:bldSub>
      </p:bldGraphic>
      <p:bldGraphic spid="11" grpId="1" uiExpand="1">
        <p:bldSub>
          <a:bldDgm bld="one"/>
        </p:bldSub>
      </p:bldGraphic>
      <p:bldGraphic spid="12" grpId="0" uiExpand="1">
        <p:bldSub>
          <a:bldDgm bld="one"/>
        </p:bldSub>
      </p:bldGraphic>
      <p:bldGraphic spid="12" grpId="1" uiExpand="1">
        <p:bldSub>
          <a:bldDgm bld="one"/>
        </p:bldSub>
      </p:bldGraphic>
      <p:bldP spid="13" grpId="0"/>
      <p:bldP spid="14" grpId="0"/>
      <p:bldP spid="14" grpId="1"/>
      <p:bldP spid="15" grpId="0"/>
      <p:bldP spid="15" grpId="1"/>
      <p:bldP spid="20" grpId="0" animBg="1"/>
      <p:bldP spid="20" grpId="1" animBg="1"/>
      <p:bldP spid="20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3">
            <a:hlinkClick r:id="" action="ppaction://noaction"/>
          </p:cNvPr>
          <p:cNvSpPr/>
          <p:nvPr/>
        </p:nvSpPr>
        <p:spPr>
          <a:xfrm>
            <a:off x="1016080" y="435823"/>
            <a:ext cx="2283712" cy="56804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刑事诉讼结构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75151" y="1222250"/>
            <a:ext cx="30684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对抗制诉讼模式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7" y="1922621"/>
            <a:ext cx="1080000" cy="1080000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22" y="1922621"/>
            <a:ext cx="1080000" cy="1080000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272" y="1922621"/>
            <a:ext cx="1080000" cy="1080000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9" name="矩形 8"/>
          <p:cNvSpPr/>
          <p:nvPr/>
        </p:nvSpPr>
        <p:spPr>
          <a:xfrm>
            <a:off x="1169166" y="3002621"/>
            <a:ext cx="34804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职权主义诉讼模式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47" y="1922621"/>
            <a:ext cx="1080000" cy="1080000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7" y="3838537"/>
            <a:ext cx="1080000" cy="1080000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47" y="3838537"/>
            <a:ext cx="1080000" cy="1080000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22" y="3838537"/>
            <a:ext cx="1080000" cy="1080000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264" y="3838539"/>
            <a:ext cx="1029843" cy="1029843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15" name="矩形 14"/>
          <p:cNvSpPr/>
          <p:nvPr/>
        </p:nvSpPr>
        <p:spPr>
          <a:xfrm>
            <a:off x="1375149" y="4918537"/>
            <a:ext cx="30684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混合制诉讼模式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22" y="5709678"/>
            <a:ext cx="1080000" cy="1080000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47" y="5709678"/>
            <a:ext cx="1228725" cy="819150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9" y="5709678"/>
            <a:ext cx="1080000" cy="1080000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3" name="图形 2" descr="箭头: 轻微弯曲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027106" y="2625600"/>
            <a:ext cx="1212937" cy="1212937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7769467" y="2679365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0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结构的差异</a:t>
            </a:r>
          </a:p>
        </p:txBody>
      </p:sp>
    </p:spTree>
    <p:extLst>
      <p:ext uri="{BB962C8B-B14F-4D97-AF65-F5344CB8AC3E}">
        <p14:creationId xmlns:p14="http://schemas.microsoft.com/office/powerpoint/2010/main" val="311276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5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402399" y="3265027"/>
            <a:ext cx="30139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四棱锥结构</a:t>
            </a:r>
          </a:p>
        </p:txBody>
      </p:sp>
      <p:sp>
        <p:nvSpPr>
          <p:cNvPr id="4" name="Rounded Rectangle 23">
            <a:hlinkClick r:id="" action="ppaction://noaction"/>
          </p:cNvPr>
          <p:cNvSpPr/>
          <p:nvPr/>
        </p:nvSpPr>
        <p:spPr>
          <a:xfrm>
            <a:off x="1016080" y="435823"/>
            <a:ext cx="2489608" cy="56804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刑事诉讼结构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769467" y="2679365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0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结构的差异</a:t>
            </a:r>
          </a:p>
        </p:txBody>
      </p:sp>
      <p:sp>
        <p:nvSpPr>
          <p:cNvPr id="19" name="矩形 18"/>
          <p:cNvSpPr/>
          <p:nvPr/>
        </p:nvSpPr>
        <p:spPr>
          <a:xfrm>
            <a:off x="1375151" y="1222250"/>
            <a:ext cx="30684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对抗制诉讼模式</a:t>
            </a:r>
          </a:p>
        </p:txBody>
      </p:sp>
      <p:sp>
        <p:nvSpPr>
          <p:cNvPr id="20" name="矩形 19"/>
          <p:cNvSpPr/>
          <p:nvPr/>
        </p:nvSpPr>
        <p:spPr>
          <a:xfrm>
            <a:off x="1169166" y="3002621"/>
            <a:ext cx="34804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职权主义诉讼模式</a:t>
            </a:r>
          </a:p>
        </p:txBody>
      </p:sp>
      <p:sp>
        <p:nvSpPr>
          <p:cNvPr id="21" name="矩形 20"/>
          <p:cNvSpPr/>
          <p:nvPr/>
        </p:nvSpPr>
        <p:spPr>
          <a:xfrm>
            <a:off x="1375149" y="4918537"/>
            <a:ext cx="30684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混合制诉讼模式</a:t>
            </a:r>
          </a:p>
        </p:txBody>
      </p:sp>
      <p:pic>
        <p:nvPicPr>
          <p:cNvPr id="23" name="图形 22" descr="箭头: 顺时针弯曲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9593043" y="2057400"/>
            <a:ext cx="914400" cy="914400"/>
          </a:xfrm>
          <a:prstGeom prst="rect">
            <a:avLst/>
          </a:prstGeom>
        </p:spPr>
      </p:pic>
      <p:pic>
        <p:nvPicPr>
          <p:cNvPr id="24" name="图形 23" descr="箭头: 顺时针弯曲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5943279" y="2672996"/>
            <a:ext cx="914400" cy="914400"/>
          </a:xfrm>
          <a:prstGeom prst="rect">
            <a:avLst/>
          </a:prstGeom>
        </p:spPr>
      </p:pic>
      <p:pic>
        <p:nvPicPr>
          <p:cNvPr id="25" name="图形 24" descr="箭头: 顺时针弯曲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2452183" y="2078826"/>
            <a:ext cx="914400" cy="914400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4966436" y="3587396"/>
            <a:ext cx="30139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双三角结构</a:t>
            </a:r>
          </a:p>
        </p:txBody>
      </p:sp>
      <p:sp>
        <p:nvSpPr>
          <p:cNvPr id="28" name="矩形 27"/>
          <p:cNvSpPr/>
          <p:nvPr/>
        </p:nvSpPr>
        <p:spPr>
          <a:xfrm>
            <a:off x="8652845" y="3265026"/>
            <a:ext cx="30139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流水线结构</a:t>
            </a:r>
          </a:p>
        </p:txBody>
      </p:sp>
      <p:sp>
        <p:nvSpPr>
          <p:cNvPr id="29" name="矩形 28"/>
          <p:cNvSpPr/>
          <p:nvPr/>
        </p:nvSpPr>
        <p:spPr>
          <a:xfrm>
            <a:off x="8760123" y="1219962"/>
            <a:ext cx="26564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我国诉讼模式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8462047" y="1579343"/>
            <a:ext cx="3042701" cy="4242196"/>
            <a:chOff x="8080769" y="1983638"/>
            <a:chExt cx="3042701" cy="4242196"/>
          </a:xfrm>
          <a:blipFill>
            <a:blip r:embed="rId5"/>
            <a:stretch>
              <a:fillRect/>
            </a:stretch>
          </a:blipFill>
        </p:grpSpPr>
        <p:grpSp>
          <p:nvGrpSpPr>
            <p:cNvPr id="31" name="组合 30"/>
            <p:cNvGrpSpPr/>
            <p:nvPr/>
          </p:nvGrpSpPr>
          <p:grpSpPr>
            <a:xfrm>
              <a:off x="8080769" y="1983638"/>
              <a:ext cx="3042701" cy="4242196"/>
              <a:chOff x="8166920" y="2132801"/>
              <a:chExt cx="3042701" cy="4242196"/>
            </a:xfrm>
            <a:grpFill/>
          </p:grpSpPr>
          <p:sp>
            <p:nvSpPr>
              <p:cNvPr id="33" name="圆角矩形 19"/>
              <p:cNvSpPr/>
              <p:nvPr/>
            </p:nvSpPr>
            <p:spPr>
              <a:xfrm>
                <a:off x="8166920" y="2151566"/>
                <a:ext cx="3042701" cy="4223431"/>
              </a:xfrm>
              <a:prstGeom prst="roundRect">
                <a:avLst>
                  <a:gd name="adj" fmla="val 6426"/>
                </a:avLst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圆角矩形 17"/>
              <p:cNvSpPr/>
              <p:nvPr/>
            </p:nvSpPr>
            <p:spPr>
              <a:xfrm>
                <a:off x="8166920" y="2132801"/>
                <a:ext cx="3042701" cy="4208066"/>
              </a:xfrm>
              <a:custGeom>
                <a:avLst/>
                <a:gdLst/>
                <a:ahLst/>
                <a:cxnLst/>
                <a:rect l="l" t="t" r="r" b="b"/>
                <a:pathLst>
                  <a:path w="2592288" h="1525193">
                    <a:moveTo>
                      <a:pt x="166580" y="0"/>
                    </a:moveTo>
                    <a:lnTo>
                      <a:pt x="2425708" y="0"/>
                    </a:lnTo>
                    <a:cubicBezTo>
                      <a:pt x="2517708" y="0"/>
                      <a:pt x="2592288" y="74580"/>
                      <a:pt x="2592288" y="166580"/>
                    </a:cubicBezTo>
                    <a:lnTo>
                      <a:pt x="2592288" y="1525193"/>
                    </a:lnTo>
                    <a:lnTo>
                      <a:pt x="0" y="1525193"/>
                    </a:lnTo>
                    <a:lnTo>
                      <a:pt x="0" y="166580"/>
                    </a:lnTo>
                    <a:cubicBezTo>
                      <a:pt x="0" y="74580"/>
                      <a:pt x="74580" y="0"/>
                      <a:pt x="166580" y="0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8436228" y="2478057"/>
              <a:ext cx="2485771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 w="1016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汉仪书魂体简" panose="02010600000101010101" pitchFamily="2" charset="-122"/>
                  <a:ea typeface="汉仪书魂体简" panose="02010600000101010101" pitchFamily="2" charset="-122"/>
                  <a:cs typeface="+mn-cs"/>
                </a:rPr>
                <a:t>诉讼由控辩双方推进</a:t>
              </a: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559" y="1003864"/>
            <a:ext cx="4736201" cy="56078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0" name="直接连接符 49"/>
          <p:cNvCxnSpPr>
            <a:cxnSpLocks/>
          </p:cNvCxnSpPr>
          <p:nvPr/>
        </p:nvCxnSpPr>
        <p:spPr>
          <a:xfrm flipV="1">
            <a:off x="4993859" y="3261324"/>
            <a:ext cx="747253" cy="725937"/>
          </a:xfrm>
          <a:prstGeom prst="line">
            <a:avLst/>
          </a:prstGeom>
          <a:ln w="19050"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3505687" y="1512349"/>
            <a:ext cx="5437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审</a:t>
            </a:r>
          </a:p>
        </p:txBody>
      </p:sp>
      <p:sp>
        <p:nvSpPr>
          <p:cNvPr id="38" name="等腰三角形 37"/>
          <p:cNvSpPr/>
          <p:nvPr/>
        </p:nvSpPr>
        <p:spPr>
          <a:xfrm>
            <a:off x="2105703" y="2014118"/>
            <a:ext cx="2290281" cy="1974380"/>
          </a:xfrm>
          <a:prstGeom prst="triangle">
            <a:avLst>
              <a:gd name="adj" fmla="val 7204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2989675" y="2014118"/>
            <a:ext cx="2289363" cy="1122020"/>
            <a:chOff x="2989675" y="2014118"/>
            <a:chExt cx="2289363" cy="1122020"/>
          </a:xfrm>
        </p:grpSpPr>
        <p:cxnSp>
          <p:nvCxnSpPr>
            <p:cNvPr id="43" name="直接连接符 42"/>
            <p:cNvCxnSpPr>
              <a:cxnSpLocks/>
              <a:stCxn id="38" idx="0"/>
            </p:cNvCxnSpPr>
            <p:nvPr/>
          </p:nvCxnSpPr>
          <p:spPr>
            <a:xfrm>
              <a:off x="3755667" y="2014118"/>
              <a:ext cx="1523371" cy="1122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>
              <a:cxnSpLocks/>
              <a:stCxn id="38" idx="0"/>
            </p:cNvCxnSpPr>
            <p:nvPr/>
          </p:nvCxnSpPr>
          <p:spPr>
            <a:xfrm flipH="1">
              <a:off x="2989677" y="2014118"/>
              <a:ext cx="765990" cy="1122019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>
              <a:cxnSpLocks/>
            </p:cNvCxnSpPr>
            <p:nvPr/>
          </p:nvCxnSpPr>
          <p:spPr>
            <a:xfrm flipH="1">
              <a:off x="2989675" y="3136138"/>
              <a:ext cx="2279926" cy="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直接连接符 55"/>
          <p:cNvCxnSpPr/>
          <p:nvPr/>
        </p:nvCxnSpPr>
        <p:spPr>
          <a:xfrm flipV="1">
            <a:off x="2105703" y="3136138"/>
            <a:ext cx="883972" cy="85236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V="1">
            <a:off x="4385629" y="3136138"/>
            <a:ext cx="883972" cy="852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4094660" y="3700441"/>
            <a:ext cx="5437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辩</a:t>
            </a:r>
          </a:p>
        </p:txBody>
      </p:sp>
      <p:sp>
        <p:nvSpPr>
          <p:cNvPr id="41" name="矩形 40"/>
          <p:cNvSpPr/>
          <p:nvPr/>
        </p:nvSpPr>
        <p:spPr>
          <a:xfrm>
            <a:off x="1824396" y="3700441"/>
            <a:ext cx="5437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控</a:t>
            </a:r>
          </a:p>
        </p:txBody>
      </p:sp>
      <p:sp>
        <p:nvSpPr>
          <p:cNvPr id="73" name="等腰三角形 72"/>
          <p:cNvSpPr/>
          <p:nvPr/>
        </p:nvSpPr>
        <p:spPr>
          <a:xfrm>
            <a:off x="3018409" y="2026645"/>
            <a:ext cx="2234109" cy="1101894"/>
          </a:xfrm>
          <a:prstGeom prst="triangle">
            <a:avLst>
              <a:gd name="adj" fmla="val 331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4944229" y="3915298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侦查</a:t>
            </a:r>
          </a:p>
        </p:txBody>
      </p:sp>
      <p:sp>
        <p:nvSpPr>
          <p:cNvPr id="71" name="矩形 70"/>
          <p:cNvSpPr/>
          <p:nvPr/>
        </p:nvSpPr>
        <p:spPr>
          <a:xfrm>
            <a:off x="5545104" y="2832306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审判</a:t>
            </a:r>
            <a:endParaRPr kumimoji="0" lang="zh-CN" altLang="en-US" sz="28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8838317" y="3179874"/>
            <a:ext cx="24857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 w="1016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法院维持程序的正当性</a:t>
            </a:r>
          </a:p>
        </p:txBody>
      </p:sp>
      <p:sp>
        <p:nvSpPr>
          <p:cNvPr id="75" name="矩形 74"/>
          <p:cNvSpPr/>
          <p:nvPr/>
        </p:nvSpPr>
        <p:spPr>
          <a:xfrm>
            <a:off x="8864641" y="4218945"/>
            <a:ext cx="24857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 w="1016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汉仪书魂体简" panose="02010600000101010101" pitchFamily="2" charset="-122"/>
                <a:ea typeface="汉仪书魂体简" panose="02010600000101010101" pitchFamily="2" charset="-122"/>
                <a:cs typeface="+mn-cs"/>
              </a:rPr>
              <a:t>控辩双方地位相对平等</a:t>
            </a:r>
          </a:p>
        </p:txBody>
      </p:sp>
      <p:pic>
        <p:nvPicPr>
          <p:cNvPr id="76" name="图片 7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293" y="1003864"/>
            <a:ext cx="4736201" cy="56078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7" name="等腰三角形 76"/>
          <p:cNvSpPr/>
          <p:nvPr/>
        </p:nvSpPr>
        <p:spPr>
          <a:xfrm>
            <a:off x="2613370" y="3231594"/>
            <a:ext cx="1478071" cy="1114937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8" name="等腰三角形 77"/>
          <p:cNvSpPr/>
          <p:nvPr/>
        </p:nvSpPr>
        <p:spPr>
          <a:xfrm>
            <a:off x="3352405" y="1740996"/>
            <a:ext cx="2013684" cy="1490477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2120927" y="4115698"/>
            <a:ext cx="4924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侦</a:t>
            </a:r>
          </a:p>
        </p:txBody>
      </p:sp>
      <p:sp>
        <p:nvSpPr>
          <p:cNvPr id="80" name="矩形 79"/>
          <p:cNvSpPr/>
          <p:nvPr/>
        </p:nvSpPr>
        <p:spPr>
          <a:xfrm>
            <a:off x="2859962" y="2885224"/>
            <a:ext cx="4924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检</a:t>
            </a:r>
          </a:p>
        </p:txBody>
      </p:sp>
      <p:sp>
        <p:nvSpPr>
          <p:cNvPr id="81" name="矩形 80"/>
          <p:cNvSpPr/>
          <p:nvPr/>
        </p:nvSpPr>
        <p:spPr>
          <a:xfrm>
            <a:off x="4123393" y="4115586"/>
            <a:ext cx="4924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辩</a:t>
            </a:r>
          </a:p>
        </p:txBody>
      </p:sp>
      <p:sp>
        <p:nvSpPr>
          <p:cNvPr id="82" name="矩形 81"/>
          <p:cNvSpPr/>
          <p:nvPr/>
        </p:nvSpPr>
        <p:spPr>
          <a:xfrm>
            <a:off x="2939291" y="3693259"/>
            <a:ext cx="8002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侦查</a:t>
            </a:r>
          </a:p>
        </p:txBody>
      </p:sp>
      <p:sp>
        <p:nvSpPr>
          <p:cNvPr id="83" name="矩形 82"/>
          <p:cNvSpPr/>
          <p:nvPr/>
        </p:nvSpPr>
        <p:spPr>
          <a:xfrm>
            <a:off x="3959138" y="2423559"/>
            <a:ext cx="8002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审判</a:t>
            </a:r>
          </a:p>
        </p:txBody>
      </p:sp>
      <p:cxnSp>
        <p:nvCxnSpPr>
          <p:cNvPr id="84" name="直接连接符 83"/>
          <p:cNvCxnSpPr>
            <a:cxnSpLocks/>
          </p:cNvCxnSpPr>
          <p:nvPr/>
        </p:nvCxnSpPr>
        <p:spPr>
          <a:xfrm flipV="1">
            <a:off x="4917841" y="3444823"/>
            <a:ext cx="747253" cy="725937"/>
          </a:xfrm>
          <a:prstGeom prst="line">
            <a:avLst/>
          </a:prstGeom>
          <a:ln w="19050"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/>
          <p:cNvSpPr/>
          <p:nvPr/>
        </p:nvSpPr>
        <p:spPr>
          <a:xfrm>
            <a:off x="4126684" y="1389780"/>
            <a:ext cx="4924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审</a:t>
            </a:r>
          </a:p>
        </p:txBody>
      </p:sp>
      <p:grpSp>
        <p:nvGrpSpPr>
          <p:cNvPr id="86" name="组合 85"/>
          <p:cNvGrpSpPr/>
          <p:nvPr/>
        </p:nvGrpSpPr>
        <p:grpSpPr>
          <a:xfrm>
            <a:off x="8462047" y="1579343"/>
            <a:ext cx="3042701" cy="4276428"/>
            <a:chOff x="7740733" y="1816786"/>
            <a:chExt cx="3042701" cy="4276428"/>
          </a:xfrm>
          <a:blipFill>
            <a:blip r:embed="rId5"/>
            <a:stretch>
              <a:fillRect/>
            </a:stretch>
          </a:blipFill>
        </p:grpSpPr>
        <p:grpSp>
          <p:nvGrpSpPr>
            <p:cNvPr id="87" name="组合 86"/>
            <p:cNvGrpSpPr/>
            <p:nvPr/>
          </p:nvGrpSpPr>
          <p:grpSpPr>
            <a:xfrm>
              <a:off x="7740733" y="1816786"/>
              <a:ext cx="3042701" cy="4276428"/>
              <a:chOff x="8080769" y="1949406"/>
              <a:chExt cx="3042701" cy="4276428"/>
            </a:xfrm>
            <a:grpFill/>
          </p:grpSpPr>
          <p:grpSp>
            <p:nvGrpSpPr>
              <p:cNvPr id="90" name="组合 89"/>
              <p:cNvGrpSpPr/>
              <p:nvPr/>
            </p:nvGrpSpPr>
            <p:grpSpPr>
              <a:xfrm>
                <a:off x="8080769" y="1949406"/>
                <a:ext cx="3042701" cy="4276428"/>
                <a:chOff x="8166920" y="2098569"/>
                <a:chExt cx="3042701" cy="4276428"/>
              </a:xfrm>
              <a:grpFill/>
            </p:grpSpPr>
            <p:sp>
              <p:nvSpPr>
                <p:cNvPr id="92" name="圆角矩形 19"/>
                <p:cNvSpPr/>
                <p:nvPr/>
              </p:nvSpPr>
              <p:spPr>
                <a:xfrm>
                  <a:off x="8166920" y="2151566"/>
                  <a:ext cx="3042701" cy="4223431"/>
                </a:xfrm>
                <a:prstGeom prst="roundRect">
                  <a:avLst>
                    <a:gd name="adj" fmla="val 6426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圆角矩形 17"/>
                <p:cNvSpPr/>
                <p:nvPr/>
              </p:nvSpPr>
              <p:spPr>
                <a:xfrm>
                  <a:off x="8166920" y="2098569"/>
                  <a:ext cx="3042701" cy="4208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2288" h="1525193">
                      <a:moveTo>
                        <a:pt x="166580" y="0"/>
                      </a:moveTo>
                      <a:lnTo>
                        <a:pt x="2425708" y="0"/>
                      </a:lnTo>
                      <a:cubicBezTo>
                        <a:pt x="2517708" y="0"/>
                        <a:pt x="2592288" y="74580"/>
                        <a:pt x="2592288" y="166580"/>
                      </a:cubicBezTo>
                      <a:lnTo>
                        <a:pt x="2592288" y="1525193"/>
                      </a:lnTo>
                      <a:lnTo>
                        <a:pt x="0" y="1525193"/>
                      </a:lnTo>
                      <a:lnTo>
                        <a:pt x="0" y="166580"/>
                      </a:lnTo>
                      <a:cubicBezTo>
                        <a:pt x="0" y="74580"/>
                        <a:pt x="74580" y="0"/>
                        <a:pt x="166580" y="0"/>
                      </a:cubicBezTo>
                      <a:close/>
                    </a:path>
                  </a:pathLst>
                </a:cu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1" name="矩形 90"/>
              <p:cNvSpPr/>
              <p:nvPr/>
            </p:nvSpPr>
            <p:spPr>
              <a:xfrm>
                <a:off x="8436228" y="2379511"/>
                <a:ext cx="2485771" cy="8309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 w="10160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汉仪书魂体简" panose="02010600000101010101" pitchFamily="2" charset="-122"/>
                    <a:ea typeface="汉仪书魂体简" panose="02010600000101010101" pitchFamily="2" charset="-122"/>
                    <a:cs typeface="+mn-cs"/>
                  </a:rPr>
                  <a:t>司法机关主导程序推进</a:t>
                </a:r>
              </a:p>
            </p:txBody>
          </p:sp>
        </p:grpSp>
        <p:sp>
          <p:nvSpPr>
            <p:cNvPr id="88" name="矩形 87"/>
            <p:cNvSpPr/>
            <p:nvPr/>
          </p:nvSpPr>
          <p:spPr>
            <a:xfrm>
              <a:off x="8016846" y="3374855"/>
              <a:ext cx="265850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 w="1016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汉仪书魂体简" panose="02010600000101010101" pitchFamily="2" charset="-122"/>
                  <a:ea typeface="汉仪书魂体简" panose="02010600000101010101" pitchFamily="2" charset="-122"/>
                  <a:cs typeface="+mn-cs"/>
                </a:rPr>
                <a:t>辩护地位相对弱势</a:t>
              </a:r>
            </a:p>
          </p:txBody>
        </p:sp>
        <p:sp>
          <p:nvSpPr>
            <p:cNvPr id="89" name="矩形 88"/>
            <p:cNvSpPr/>
            <p:nvPr/>
          </p:nvSpPr>
          <p:spPr>
            <a:xfrm>
              <a:off x="8019197" y="4232887"/>
              <a:ext cx="2485771" cy="120032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 w="1016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汉仪书魂体简" panose="02010600000101010101" pitchFamily="2" charset="-122"/>
                  <a:ea typeface="汉仪书魂体简" panose="02010600000101010101" pitchFamily="2" charset="-122"/>
                  <a:cs typeface="+mn-cs"/>
                </a:rPr>
                <a:t>法院较为积极主动，关注实体真实发现</a:t>
              </a:r>
            </a:p>
          </p:txBody>
        </p:sp>
      </p:grpSp>
      <p:pic>
        <p:nvPicPr>
          <p:cNvPr id="94" name="图片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81" y="1003864"/>
            <a:ext cx="4736201" cy="56078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95" name="组合 94"/>
          <p:cNvGrpSpPr/>
          <p:nvPr/>
        </p:nvGrpSpPr>
        <p:grpSpPr>
          <a:xfrm>
            <a:off x="8433313" y="1573497"/>
            <a:ext cx="3042701" cy="4431130"/>
            <a:chOff x="7740733" y="1806630"/>
            <a:chExt cx="3042701" cy="4286584"/>
          </a:xfrm>
          <a:blipFill>
            <a:blip r:embed="rId5"/>
            <a:stretch>
              <a:fillRect/>
            </a:stretch>
          </a:blipFill>
        </p:grpSpPr>
        <p:grpSp>
          <p:nvGrpSpPr>
            <p:cNvPr id="96" name="组合 95"/>
            <p:cNvGrpSpPr/>
            <p:nvPr/>
          </p:nvGrpSpPr>
          <p:grpSpPr>
            <a:xfrm>
              <a:off x="7740733" y="1806630"/>
              <a:ext cx="3042701" cy="4286584"/>
              <a:chOff x="8080769" y="1939250"/>
              <a:chExt cx="3042701" cy="4286584"/>
            </a:xfrm>
            <a:grpFill/>
          </p:grpSpPr>
          <p:grpSp>
            <p:nvGrpSpPr>
              <p:cNvPr id="99" name="组合 98"/>
              <p:cNvGrpSpPr/>
              <p:nvPr/>
            </p:nvGrpSpPr>
            <p:grpSpPr>
              <a:xfrm>
                <a:off x="8080769" y="1939250"/>
                <a:ext cx="3042701" cy="4286584"/>
                <a:chOff x="8166920" y="2088413"/>
                <a:chExt cx="3042701" cy="4286584"/>
              </a:xfrm>
              <a:grpFill/>
            </p:grpSpPr>
            <p:sp>
              <p:nvSpPr>
                <p:cNvPr id="101" name="圆角矩形 19"/>
                <p:cNvSpPr/>
                <p:nvPr/>
              </p:nvSpPr>
              <p:spPr>
                <a:xfrm>
                  <a:off x="8166920" y="2151566"/>
                  <a:ext cx="3042701" cy="4223431"/>
                </a:xfrm>
                <a:prstGeom prst="roundRect">
                  <a:avLst>
                    <a:gd name="adj" fmla="val 6426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圆角矩形 17"/>
                <p:cNvSpPr/>
                <p:nvPr/>
              </p:nvSpPr>
              <p:spPr>
                <a:xfrm>
                  <a:off x="8166920" y="2088413"/>
                  <a:ext cx="3042701" cy="4208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2288" h="1525193">
                      <a:moveTo>
                        <a:pt x="166580" y="0"/>
                      </a:moveTo>
                      <a:lnTo>
                        <a:pt x="2425708" y="0"/>
                      </a:lnTo>
                      <a:cubicBezTo>
                        <a:pt x="2517708" y="0"/>
                        <a:pt x="2592288" y="74580"/>
                        <a:pt x="2592288" y="166580"/>
                      </a:cubicBezTo>
                      <a:lnTo>
                        <a:pt x="2592288" y="1525193"/>
                      </a:lnTo>
                      <a:lnTo>
                        <a:pt x="0" y="1525193"/>
                      </a:lnTo>
                      <a:lnTo>
                        <a:pt x="0" y="166580"/>
                      </a:lnTo>
                      <a:cubicBezTo>
                        <a:pt x="0" y="74580"/>
                        <a:pt x="74580" y="0"/>
                        <a:pt x="166580" y="0"/>
                      </a:cubicBezTo>
                      <a:close/>
                    </a:path>
                  </a:pathLst>
                </a:cu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0" name="矩形 99"/>
              <p:cNvSpPr/>
              <p:nvPr/>
            </p:nvSpPr>
            <p:spPr>
              <a:xfrm>
                <a:off x="8260787" y="2848728"/>
                <a:ext cx="2656497" cy="44660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 w="10160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汉仪书魂体简" panose="02010600000101010101" pitchFamily="2" charset="-122"/>
                    <a:ea typeface="汉仪书魂体简" panose="02010600000101010101" pitchFamily="2" charset="-122"/>
                    <a:cs typeface="+mn-cs"/>
                  </a:rPr>
                  <a:t>司法机关分段负责</a:t>
                </a:r>
              </a:p>
            </p:txBody>
          </p:sp>
        </p:grpSp>
        <p:sp>
          <p:nvSpPr>
            <p:cNvPr id="97" name="矩形 96"/>
            <p:cNvSpPr/>
            <p:nvPr/>
          </p:nvSpPr>
          <p:spPr>
            <a:xfrm>
              <a:off x="7933834" y="3495370"/>
              <a:ext cx="2656497" cy="44660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 w="1016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汉仪书魂体简" panose="02010600000101010101" pitchFamily="2" charset="-122"/>
                  <a:ea typeface="汉仪书魂体简" panose="02010600000101010101" pitchFamily="2" charset="-122"/>
                  <a:cs typeface="+mn-cs"/>
                </a:rPr>
                <a:t>辩护地位相对弱势</a:t>
              </a:r>
            </a:p>
          </p:txBody>
        </p:sp>
        <p:sp>
          <p:nvSpPr>
            <p:cNvPr id="98" name="矩形 97"/>
            <p:cNvSpPr/>
            <p:nvPr/>
          </p:nvSpPr>
          <p:spPr>
            <a:xfrm>
              <a:off x="7946660" y="4274632"/>
              <a:ext cx="2485771" cy="120032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 w="1016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汉仪书魂体简" panose="02010600000101010101" pitchFamily="2" charset="-122"/>
                  <a:ea typeface="汉仪书魂体简" panose="02010600000101010101" pitchFamily="2" charset="-122"/>
                  <a:cs typeface="+mn-cs"/>
                </a:rPr>
                <a:t>审前具有纠问制特征，审判呈三角结构</a:t>
              </a:r>
            </a:p>
          </p:txBody>
        </p:sp>
      </p:grpSp>
      <p:sp>
        <p:nvSpPr>
          <p:cNvPr id="103" name="矩形 102"/>
          <p:cNvSpPr/>
          <p:nvPr/>
        </p:nvSpPr>
        <p:spPr>
          <a:xfrm>
            <a:off x="1967040" y="4115698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侦查</a:t>
            </a:r>
          </a:p>
        </p:txBody>
      </p:sp>
      <p:sp>
        <p:nvSpPr>
          <p:cNvPr id="104" name="矩形 103"/>
          <p:cNvSpPr/>
          <p:nvPr/>
        </p:nvSpPr>
        <p:spPr>
          <a:xfrm>
            <a:off x="3253216" y="4115697"/>
            <a:ext cx="8002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起诉</a:t>
            </a:r>
          </a:p>
        </p:txBody>
      </p:sp>
      <p:sp>
        <p:nvSpPr>
          <p:cNvPr id="105" name="矩形 104"/>
          <p:cNvSpPr/>
          <p:nvPr/>
        </p:nvSpPr>
        <p:spPr>
          <a:xfrm>
            <a:off x="4693465" y="4115696"/>
            <a:ext cx="8002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审判</a:t>
            </a:r>
          </a:p>
        </p:txBody>
      </p:sp>
      <p:cxnSp>
        <p:nvCxnSpPr>
          <p:cNvPr id="106" name="直接连接符 105"/>
          <p:cNvCxnSpPr>
            <a:cxnSpLocks/>
          </p:cNvCxnSpPr>
          <p:nvPr/>
        </p:nvCxnSpPr>
        <p:spPr>
          <a:xfrm>
            <a:off x="2320975" y="2391143"/>
            <a:ext cx="0" cy="93258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7" name="直接连接符 106"/>
          <p:cNvCxnSpPr>
            <a:cxnSpLocks/>
          </p:cNvCxnSpPr>
          <p:nvPr/>
        </p:nvCxnSpPr>
        <p:spPr>
          <a:xfrm>
            <a:off x="3653326" y="2380764"/>
            <a:ext cx="0" cy="93258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8" name="等腰三角形 107"/>
          <p:cNvSpPr/>
          <p:nvPr/>
        </p:nvSpPr>
        <p:spPr>
          <a:xfrm>
            <a:off x="4552678" y="2391142"/>
            <a:ext cx="1081794" cy="932581"/>
          </a:xfrm>
          <a:prstGeom prst="triangl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2074754" y="3364815"/>
            <a:ext cx="4924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辩</a:t>
            </a:r>
          </a:p>
        </p:txBody>
      </p:sp>
      <p:sp>
        <p:nvSpPr>
          <p:cNvPr id="110" name="矩形 109"/>
          <p:cNvSpPr/>
          <p:nvPr/>
        </p:nvSpPr>
        <p:spPr>
          <a:xfrm>
            <a:off x="2074754" y="1846040"/>
            <a:ext cx="4924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侦</a:t>
            </a:r>
          </a:p>
        </p:txBody>
      </p:sp>
      <p:sp>
        <p:nvSpPr>
          <p:cNvPr id="111" name="矩形 110"/>
          <p:cNvSpPr/>
          <p:nvPr/>
        </p:nvSpPr>
        <p:spPr>
          <a:xfrm>
            <a:off x="3407105" y="1851018"/>
            <a:ext cx="4924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检</a:t>
            </a:r>
          </a:p>
        </p:txBody>
      </p:sp>
      <p:sp>
        <p:nvSpPr>
          <p:cNvPr id="112" name="矩形 111"/>
          <p:cNvSpPr/>
          <p:nvPr/>
        </p:nvSpPr>
        <p:spPr>
          <a:xfrm>
            <a:off x="4847353" y="1846040"/>
            <a:ext cx="4924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审</a:t>
            </a:r>
          </a:p>
        </p:txBody>
      </p:sp>
    </p:spTree>
    <p:extLst>
      <p:ext uri="{BB962C8B-B14F-4D97-AF65-F5344CB8AC3E}">
        <p14:creationId xmlns:p14="http://schemas.microsoft.com/office/powerpoint/2010/main" val="34244193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-0.05742 -0.35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" y="-175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29349 -0.4347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-2173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29987 -0.259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7" y="-1296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9" presetClass="emph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5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250"/>
                            </p:stCondLst>
                            <p:childTnLst>
                              <p:par>
                                <p:cTn id="9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05417 -0.1648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-824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0.07774 -0.1685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0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250"/>
                            </p:stCondLst>
                            <p:childTnLst>
                              <p:par>
                                <p:cTn id="10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xit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500"/>
                            </p:stCondLst>
                            <p:childTnLst>
                              <p:par>
                                <p:cTn id="19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1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250"/>
                            </p:stCondLst>
                            <p:childTnLst>
                              <p:par>
                                <p:cTn id="2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10625 -0.1787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00"/>
                            </p:stCondLst>
                            <p:childTnLst>
                              <p:par>
                                <p:cTn id="2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500"/>
                            </p:stCondLst>
                            <p:childTnLst>
                              <p:par>
                                <p:cTn id="30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0833 L 0.10925 0.00833 " pathEditMode="relative" rAng="0" ptsTypes="AA">
                                      <p:cBhvr>
                                        <p:cTn id="30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6" y="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25 0.00833 L 0.29454 0.00717 " pathEditMode="relative" rAng="0" ptsTypes="AA">
                                      <p:cBhvr>
                                        <p:cTn id="32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8" y="-69"/>
                                    </p:animMotion>
                                  </p:childTnLst>
                                </p:cTn>
                              </p:par>
                              <p:par>
                                <p:cTn id="3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0.05729 0.22986 " pathEditMode="relative" rAng="0" ptsTypes="AA">
                                      <p:cBhvr>
                                        <p:cTn id="32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1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2" presetClass="exit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3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4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8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5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6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9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3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8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1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2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5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26" grpId="0"/>
      <p:bldP spid="22" grpId="0"/>
      <p:bldP spid="20" grpId="0"/>
      <p:bldP spid="21" grpId="0"/>
      <p:bldP spid="27" grpId="0"/>
      <p:bldP spid="28" grpId="0"/>
      <p:bldP spid="29" grpId="0"/>
      <p:bldP spid="39" grpId="0"/>
      <p:bldP spid="39" grpId="1"/>
      <p:bldP spid="38" grpId="0" animBg="1"/>
      <p:bldP spid="38" grpId="1" animBg="1"/>
      <p:bldP spid="38" grpId="2" animBg="1"/>
      <p:bldP spid="38" grpId="3" animBg="1"/>
      <p:bldP spid="40" grpId="0"/>
      <p:bldP spid="40" grpId="1"/>
      <p:bldP spid="40" grpId="2"/>
      <p:bldP spid="41" grpId="0"/>
      <p:bldP spid="41" grpId="1"/>
      <p:bldP spid="41" grpId="2"/>
      <p:bldP spid="73" grpId="0" animBg="1"/>
      <p:bldP spid="73" grpId="1" animBg="1"/>
      <p:bldP spid="70" grpId="0"/>
      <p:bldP spid="70" grpId="1"/>
      <p:bldP spid="71" grpId="0"/>
      <p:bldP spid="71" grpId="1"/>
      <p:bldP spid="74" grpId="0"/>
      <p:bldP spid="74" grpId="1"/>
      <p:bldP spid="75" grpId="0"/>
      <p:bldP spid="75" grpId="1"/>
      <p:bldP spid="77" grpId="0" animBg="1"/>
      <p:bldP spid="77" grpId="1" animBg="1"/>
      <p:bldP spid="78" grpId="0" animBg="1"/>
      <p:bldP spid="78" grpId="1" animBg="1"/>
      <p:bldP spid="79" grpId="0"/>
      <p:bldP spid="79" grpId="1"/>
      <p:bldP spid="80" grpId="0"/>
      <p:bldP spid="80" grpId="1"/>
      <p:bldP spid="81" grpId="0"/>
      <p:bldP spid="81" grpId="1"/>
      <p:bldP spid="81" grpId="2"/>
      <p:bldP spid="82" grpId="0"/>
      <p:bldP spid="82" grpId="1"/>
      <p:bldP spid="83" grpId="0"/>
      <p:bldP spid="83" grpId="1"/>
      <p:bldP spid="85" grpId="0"/>
      <p:bldP spid="85" grpId="1"/>
      <p:bldP spid="103" grpId="0"/>
      <p:bldP spid="103" grpId="1"/>
      <p:bldP spid="104" grpId="0"/>
      <p:bldP spid="104" grpId="1"/>
      <p:bldP spid="105" grpId="0"/>
      <p:bldP spid="105" grpId="1"/>
      <p:bldP spid="108" grpId="0" animBg="1"/>
      <p:bldP spid="108" grpId="1" animBg="1"/>
      <p:bldP spid="109" grpId="0"/>
      <p:bldP spid="109" grpId="1"/>
      <p:bldP spid="109" grpId="2"/>
      <p:bldP spid="109" grpId="3"/>
      <p:bldP spid="110" grpId="0"/>
      <p:bldP spid="110" grpId="1"/>
      <p:bldP spid="111" grpId="0"/>
      <p:bldP spid="111" grpId="1"/>
      <p:bldP spid="111" grpId="2"/>
      <p:bldP spid="112" grpId="0"/>
      <p:bldP spid="112" grpId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940</Words>
  <Application>Microsoft Office PowerPoint</Application>
  <PresentationFormat>宽屏</PresentationFormat>
  <Paragraphs>191</Paragraphs>
  <Slides>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Calibri</vt:lpstr>
      <vt:lpstr>等线</vt:lpstr>
      <vt:lpstr>等线 Light</vt:lpstr>
      <vt:lpstr>方正姚体</vt:lpstr>
      <vt:lpstr>汉仪书魂体简</vt:lpstr>
      <vt:lpstr>华光淡古印_CNKI</vt:lpstr>
      <vt:lpstr>华文新魏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王晓华</dc:creator>
  <cp:lastModifiedBy>王晓华</cp:lastModifiedBy>
  <cp:revision>1</cp:revision>
  <dcterms:created xsi:type="dcterms:W3CDTF">2025-11-09T09:19:25Z</dcterms:created>
  <dcterms:modified xsi:type="dcterms:W3CDTF">2025-11-09T09:20:30Z</dcterms:modified>
</cp:coreProperties>
</file>